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3.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4.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5.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6.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9" r:id="rId1"/>
  </p:sldMasterIdLst>
  <p:notesMasterIdLst>
    <p:notesMasterId r:id="rId27"/>
  </p:notesMasterIdLst>
  <p:sldIdLst>
    <p:sldId id="256" r:id="rId2"/>
    <p:sldId id="257" r:id="rId3"/>
    <p:sldId id="258" r:id="rId4"/>
    <p:sldId id="259" r:id="rId5"/>
    <p:sldId id="265" r:id="rId6"/>
    <p:sldId id="266" r:id="rId7"/>
    <p:sldId id="267" r:id="rId8"/>
    <p:sldId id="283" r:id="rId9"/>
    <p:sldId id="268" r:id="rId10"/>
    <p:sldId id="269" r:id="rId11"/>
    <p:sldId id="270" r:id="rId12"/>
    <p:sldId id="271" r:id="rId13"/>
    <p:sldId id="272" r:id="rId14"/>
    <p:sldId id="273" r:id="rId15"/>
    <p:sldId id="274" r:id="rId16"/>
    <p:sldId id="275" r:id="rId17"/>
    <p:sldId id="276" r:id="rId18"/>
    <p:sldId id="282" r:id="rId19"/>
    <p:sldId id="262" r:id="rId20"/>
    <p:sldId id="277" r:id="rId21"/>
    <p:sldId id="278" r:id="rId22"/>
    <p:sldId id="279" r:id="rId23"/>
    <p:sldId id="280" r:id="rId24"/>
    <p:sldId id="281" r:id="rId25"/>
    <p:sldId id="284"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7" d="100"/>
          <a:sy n="97" d="100"/>
        </p:scale>
        <p:origin x="174" y="3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7.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Discount by Product Category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v>Total</c:v>
          </c:tx>
          <c:spPr>
            <a:solidFill>
              <a:schemeClr val="accent1"/>
            </a:solidFill>
            <a:ln>
              <a:noFill/>
            </a:ln>
            <a:effectLst/>
          </c:spPr>
          <c:invertIfNegative val="0"/>
          <c:cat>
            <c:strLit>
              <c:ptCount val="5"/>
              <c:pt idx="0">
                <c:v>Fashion</c:v>
              </c:pt>
              <c:pt idx="1">
                <c:v>Toys</c:v>
              </c:pt>
              <c:pt idx="2">
                <c:v>Electronics</c:v>
              </c:pt>
              <c:pt idx="3">
                <c:v>Sports</c:v>
              </c:pt>
              <c:pt idx="4">
                <c:v>Home Decor</c:v>
              </c:pt>
            </c:strLit>
          </c:cat>
          <c:val>
            <c:numLit>
              <c:formatCode>General</c:formatCode>
              <c:ptCount val="5"/>
              <c:pt idx="0">
                <c:v>26.62715789473685</c:v>
              </c:pt>
              <c:pt idx="1">
                <c:v>26.589264705882368</c:v>
              </c:pt>
              <c:pt idx="2">
                <c:v>25.134904761904767</c:v>
              </c:pt>
              <c:pt idx="3">
                <c:v>24.038592233009709</c:v>
              </c:pt>
              <c:pt idx="4">
                <c:v>22.137368421052642</c:v>
              </c:pt>
            </c:numLit>
          </c:val>
          <c:extLst>
            <c:ext xmlns:c16="http://schemas.microsoft.com/office/drawing/2014/chart" uri="{C3380CC4-5D6E-409C-BE32-E72D297353CC}">
              <c16:uniqueId val="{00000000-9CD3-426C-92A2-E0AD228D07B8}"/>
            </c:ext>
          </c:extLst>
        </c:ser>
        <c:dLbls>
          <c:showLegendKey val="0"/>
          <c:showVal val="0"/>
          <c:showCatName val="0"/>
          <c:showSerName val="0"/>
          <c:showPercent val="0"/>
          <c:showBubbleSize val="0"/>
        </c:dLbls>
        <c:gapWidth val="219"/>
        <c:overlap val="-27"/>
        <c:axId val="1193507967"/>
        <c:axId val="1193509407"/>
      </c:barChart>
      <c:catAx>
        <c:axId val="119350796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Product Category</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93509407"/>
        <c:crosses val="autoZero"/>
        <c:auto val="1"/>
        <c:lblAlgn val="ctr"/>
        <c:lblOffset val="100"/>
        <c:noMultiLvlLbl val="0"/>
      </c:catAx>
      <c:valAx>
        <c:axId val="119350940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Dollars</a:t>
                </a:r>
                <a:r>
                  <a:rPr lang="en-US" baseline="0"/>
                  <a:t> ($)</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9350796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a:t>Units Sold by Product Category</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v>Total</c:v>
          </c:tx>
          <c:spPr>
            <a:solidFill>
              <a:schemeClr val="accent6"/>
            </a:solidFill>
            <a:ln>
              <a:noFill/>
            </a:ln>
            <a:effectLst/>
          </c:spPr>
          <c:invertIfNegative val="0"/>
          <c:cat>
            <c:strLit>
              <c:ptCount val="5"/>
              <c:pt idx="0">
                <c:v>Electronics</c:v>
              </c:pt>
              <c:pt idx="1">
                <c:v>Sports</c:v>
              </c:pt>
              <c:pt idx="2">
                <c:v>Toys</c:v>
              </c:pt>
              <c:pt idx="3">
                <c:v>Fashion</c:v>
              </c:pt>
              <c:pt idx="4">
                <c:v>Home Decor</c:v>
              </c:pt>
            </c:strLit>
          </c:cat>
          <c:val>
            <c:numLit>
              <c:formatCode>General</c:formatCode>
              <c:ptCount val="5"/>
              <c:pt idx="0">
                <c:v>6210</c:v>
              </c:pt>
              <c:pt idx="1">
                <c:v>6125</c:v>
              </c:pt>
              <c:pt idx="2">
                <c:v>6003</c:v>
              </c:pt>
              <c:pt idx="3">
                <c:v>5650</c:v>
              </c:pt>
              <c:pt idx="4">
                <c:v>5643</c:v>
              </c:pt>
            </c:numLit>
          </c:val>
          <c:extLst>
            <c:ext xmlns:c16="http://schemas.microsoft.com/office/drawing/2014/chart" uri="{C3380CC4-5D6E-409C-BE32-E72D297353CC}">
              <c16:uniqueId val="{00000000-D1EA-4BA3-93AF-624313FA32CE}"/>
            </c:ext>
          </c:extLst>
        </c:ser>
        <c:dLbls>
          <c:showLegendKey val="0"/>
          <c:showVal val="0"/>
          <c:showCatName val="0"/>
          <c:showSerName val="0"/>
          <c:showPercent val="0"/>
          <c:showBubbleSize val="0"/>
        </c:dLbls>
        <c:gapWidth val="219"/>
        <c:overlap val="-27"/>
        <c:axId val="1190607439"/>
        <c:axId val="1264948271"/>
      </c:barChart>
      <c:catAx>
        <c:axId val="119060743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Product Category</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64948271"/>
        <c:crosses val="autoZero"/>
        <c:auto val="1"/>
        <c:lblAlgn val="ctr"/>
        <c:lblOffset val="100"/>
        <c:noMultiLvlLbl val="0"/>
      </c:catAx>
      <c:valAx>
        <c:axId val="126494827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Units Sold</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9060743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Price by Product Category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v>Total</c:v>
          </c:tx>
          <c:spPr>
            <a:solidFill>
              <a:srgbClr val="7030A0"/>
            </a:solidFill>
            <a:ln>
              <a:noFill/>
            </a:ln>
            <a:effectLst/>
          </c:spPr>
          <c:invertIfNegative val="0"/>
          <c:cat>
            <c:strLit>
              <c:ptCount val="5"/>
              <c:pt idx="0">
                <c:v>Sports</c:v>
              </c:pt>
              <c:pt idx="1">
                <c:v>Fashion</c:v>
              </c:pt>
              <c:pt idx="2">
                <c:v>Toys</c:v>
              </c:pt>
              <c:pt idx="3">
                <c:v>Home Decor</c:v>
              </c:pt>
              <c:pt idx="4">
                <c:v>Electronics</c:v>
              </c:pt>
            </c:strLit>
          </c:cat>
          <c:val>
            <c:numLit>
              <c:formatCode>General</c:formatCode>
              <c:ptCount val="5"/>
              <c:pt idx="0">
                <c:v>526.16490291262119</c:v>
              </c:pt>
              <c:pt idx="1">
                <c:v>522.46078947368449</c:v>
              </c:pt>
              <c:pt idx="2">
                <c:v>497.4795588235292</c:v>
              </c:pt>
              <c:pt idx="3">
                <c:v>492.19673684210534</c:v>
              </c:pt>
              <c:pt idx="4">
                <c:v>488.48185714285745</c:v>
              </c:pt>
            </c:numLit>
          </c:val>
          <c:extLst>
            <c:ext xmlns:c16="http://schemas.microsoft.com/office/drawing/2014/chart" uri="{C3380CC4-5D6E-409C-BE32-E72D297353CC}">
              <c16:uniqueId val="{00000000-7726-4D97-907E-C8C3EBD7C362}"/>
            </c:ext>
          </c:extLst>
        </c:ser>
        <c:dLbls>
          <c:showLegendKey val="0"/>
          <c:showVal val="0"/>
          <c:showCatName val="0"/>
          <c:showSerName val="0"/>
          <c:showPercent val="0"/>
          <c:showBubbleSize val="0"/>
        </c:dLbls>
        <c:gapWidth val="219"/>
        <c:overlap val="-27"/>
        <c:axId val="892980783"/>
        <c:axId val="892981263"/>
      </c:barChart>
      <c:catAx>
        <c:axId val="89298078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Product Category</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92981263"/>
        <c:crosses val="autoZero"/>
        <c:auto val="1"/>
        <c:lblAlgn val="ctr"/>
        <c:lblOffset val="100"/>
        <c:noMultiLvlLbl val="0"/>
      </c:catAx>
      <c:valAx>
        <c:axId val="8929812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Dollars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9298078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a:t>Marketing Spend by Product Category</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v>Total</c:v>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Lit>
              <c:ptCount val="5"/>
              <c:pt idx="0">
                <c:v>Electronics</c:v>
              </c:pt>
              <c:pt idx="1">
                <c:v>Toys</c:v>
              </c:pt>
              <c:pt idx="2">
                <c:v>Sports</c:v>
              </c:pt>
              <c:pt idx="3">
                <c:v>Home Decor</c:v>
              </c:pt>
              <c:pt idx="4">
                <c:v>Fashion</c:v>
              </c:pt>
            </c:strLit>
          </c:cat>
          <c:val>
            <c:numLit>
              <c:formatCode>General</c:formatCode>
              <c:ptCount val="5"/>
              <c:pt idx="0">
                <c:v>1064353.5499999998</c:v>
              </c:pt>
              <c:pt idx="1">
                <c:v>1010547.7699999999</c:v>
              </c:pt>
              <c:pt idx="2">
                <c:v>978248.00999999931</c:v>
              </c:pt>
              <c:pt idx="3">
                <c:v>938726.12000000046</c:v>
              </c:pt>
              <c:pt idx="4">
                <c:v>920954.79000000039</c:v>
              </c:pt>
            </c:numLit>
          </c:val>
          <c:extLst>
            <c:ext xmlns:c16="http://schemas.microsoft.com/office/drawing/2014/chart" uri="{C3380CC4-5D6E-409C-BE32-E72D297353CC}">
              <c16:uniqueId val="{00000000-C125-4D27-B0BC-C1510A764ECE}"/>
            </c:ext>
          </c:extLst>
        </c:ser>
        <c:dLbls>
          <c:showLegendKey val="0"/>
          <c:showVal val="0"/>
          <c:showCatName val="0"/>
          <c:showSerName val="0"/>
          <c:showPercent val="0"/>
          <c:showBubbleSize val="0"/>
        </c:dLbls>
        <c:gapWidth val="100"/>
        <c:overlap val="-24"/>
        <c:axId val="1188554831"/>
        <c:axId val="1188556751"/>
      </c:barChart>
      <c:catAx>
        <c:axId val="1188554831"/>
        <c:scaling>
          <c:orientation val="minMax"/>
        </c:scaling>
        <c:delete val="0"/>
        <c:axPos val="b"/>
        <c:title>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t>Product Category</a:t>
                </a:r>
              </a:p>
            </c:rich>
          </c:tx>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8556751"/>
        <c:crosses val="autoZero"/>
        <c:auto val="1"/>
        <c:lblAlgn val="ctr"/>
        <c:lblOffset val="100"/>
        <c:noMultiLvlLbl val="0"/>
      </c:catAx>
      <c:valAx>
        <c:axId val="118855675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t>Dollars ($)</a:t>
                </a:r>
              </a:p>
            </c:rich>
          </c:tx>
          <c:overlay val="0"/>
          <c:spPr>
            <a:noFill/>
            <a:ln>
              <a:noFill/>
            </a:ln>
            <a:effectLst/>
          </c:spPr>
          <c:txPr>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855483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[Ecommerce_Sales_1.xlsm]Pivot Tables!PivotTable29</c:name>
    <c:fmtId val="-1"/>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Marketing Spend by Customer Segment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Tables'!$O$24</c:f>
              <c:strCache>
                <c:ptCount val="1"/>
                <c:pt idx="0">
                  <c:v>Total</c:v>
                </c:pt>
              </c:strCache>
            </c:strRef>
          </c:tx>
          <c:spPr>
            <a:solidFill>
              <a:schemeClr val="accent6"/>
            </a:solidFill>
            <a:ln>
              <a:noFill/>
            </a:ln>
            <a:effectLst/>
          </c:spPr>
          <c:invertIfNegative val="0"/>
          <c:cat>
            <c:strRef>
              <c:f>'Pivot Tables'!$N$25:$N$28</c:f>
              <c:strCache>
                <c:ptCount val="3"/>
                <c:pt idx="0">
                  <c:v>Regular</c:v>
                </c:pt>
                <c:pt idx="1">
                  <c:v>Occasional</c:v>
                </c:pt>
                <c:pt idx="2">
                  <c:v>Premium</c:v>
                </c:pt>
              </c:strCache>
            </c:strRef>
          </c:cat>
          <c:val>
            <c:numRef>
              <c:f>'Pivot Tables'!$O$25:$O$28</c:f>
              <c:numCache>
                <c:formatCode>General</c:formatCode>
                <c:ptCount val="3"/>
                <c:pt idx="0">
                  <c:v>1720726.2599999991</c:v>
                </c:pt>
                <c:pt idx="1">
                  <c:v>1655104.3499999992</c:v>
                </c:pt>
                <c:pt idx="2">
                  <c:v>1536999.6299999994</c:v>
                </c:pt>
              </c:numCache>
            </c:numRef>
          </c:val>
          <c:extLst>
            <c:ext xmlns:c16="http://schemas.microsoft.com/office/drawing/2014/chart" uri="{C3380CC4-5D6E-409C-BE32-E72D297353CC}">
              <c16:uniqueId val="{00000000-E0D6-41E7-B8AF-7E4B40DBE8A0}"/>
            </c:ext>
          </c:extLst>
        </c:ser>
        <c:dLbls>
          <c:showLegendKey val="0"/>
          <c:showVal val="0"/>
          <c:showCatName val="0"/>
          <c:showSerName val="0"/>
          <c:showPercent val="0"/>
          <c:showBubbleSize val="0"/>
        </c:dLbls>
        <c:gapWidth val="219"/>
        <c:overlap val="-27"/>
        <c:axId val="1263816831"/>
        <c:axId val="1263817311"/>
      </c:barChart>
      <c:catAx>
        <c:axId val="1263816831"/>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Customer Segment</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63817311"/>
        <c:crosses val="autoZero"/>
        <c:auto val="1"/>
        <c:lblAlgn val="ctr"/>
        <c:lblOffset val="100"/>
        <c:noMultiLvlLbl val="0"/>
      </c:catAx>
      <c:valAx>
        <c:axId val="126381731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Dollars ($)</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6381683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lrMapOvr bg1="lt1" tx1="dk1" bg2="lt2" tx2="dk2" accent1="accent1" accent2="accent2" accent3="accent3" accent4="accent4" accent5="accent5" accent6="accent6" hlink="hlink" folHlink="folHlink"/>
  <c:pivotSource>
    <c:name>[Ecommerce_Sales_1.xlsm]Pivot Tables!PivotTable30</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Marketing Spend</a:t>
            </a:r>
            <a:r>
              <a:rPr lang="en-US" baseline="0"/>
              <a:t> by Customer Segment</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Tables'!$L$25</c:f>
              <c:strCache>
                <c:ptCount val="1"/>
                <c:pt idx="0">
                  <c:v>Total</c:v>
                </c:pt>
              </c:strCache>
            </c:strRef>
          </c:tx>
          <c:spPr>
            <a:solidFill>
              <a:schemeClr val="dk1">
                <a:tint val="88500"/>
              </a:schemeClr>
            </a:solidFill>
            <a:ln>
              <a:noFill/>
            </a:ln>
            <a:effectLst/>
          </c:spPr>
          <c:invertIfNegative val="0"/>
          <c:cat>
            <c:strRef>
              <c:f>'Pivot Tables'!$K$26:$K$29</c:f>
              <c:strCache>
                <c:ptCount val="3"/>
                <c:pt idx="0">
                  <c:v>Regular</c:v>
                </c:pt>
                <c:pt idx="1">
                  <c:v>Occasional</c:v>
                </c:pt>
                <c:pt idx="2">
                  <c:v>Premium</c:v>
                </c:pt>
              </c:strCache>
            </c:strRef>
          </c:cat>
          <c:val>
            <c:numRef>
              <c:f>'Pivot Tables'!$L$26:$L$29</c:f>
              <c:numCache>
                <c:formatCode>General</c:formatCode>
                <c:ptCount val="3"/>
                <c:pt idx="0">
                  <c:v>4987.6123478260843</c:v>
                </c:pt>
                <c:pt idx="1">
                  <c:v>4882.3137168141566</c:v>
                </c:pt>
                <c:pt idx="2">
                  <c:v>4863.922879746834</c:v>
                </c:pt>
              </c:numCache>
            </c:numRef>
          </c:val>
          <c:extLst>
            <c:ext xmlns:c16="http://schemas.microsoft.com/office/drawing/2014/chart" uri="{C3380CC4-5D6E-409C-BE32-E72D297353CC}">
              <c16:uniqueId val="{00000000-6569-48D4-AE55-19F2D6BB93E3}"/>
            </c:ext>
          </c:extLst>
        </c:ser>
        <c:dLbls>
          <c:showLegendKey val="0"/>
          <c:showVal val="0"/>
          <c:showCatName val="0"/>
          <c:showSerName val="0"/>
          <c:showPercent val="0"/>
          <c:showBubbleSize val="0"/>
        </c:dLbls>
        <c:gapWidth val="219"/>
        <c:overlap val="-27"/>
        <c:axId val="1256066687"/>
        <c:axId val="1256068127"/>
      </c:barChart>
      <c:catAx>
        <c:axId val="125606668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Customer Segment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56068127"/>
        <c:crosses val="autoZero"/>
        <c:auto val="1"/>
        <c:lblAlgn val="ctr"/>
        <c:lblOffset val="100"/>
        <c:noMultiLvlLbl val="0"/>
      </c:catAx>
      <c:valAx>
        <c:axId val="12560681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Dollars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5606668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Count</a:t>
            </a:r>
            <a:r>
              <a:rPr lang="en-US" baseline="0"/>
              <a:t> of Customer Segment</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v>Total</c:v>
          </c:tx>
          <c:spPr>
            <a:solidFill>
              <a:schemeClr val="accent1"/>
            </a:solidFill>
            <a:ln>
              <a:noFill/>
            </a:ln>
            <a:effectLst/>
          </c:spPr>
          <c:invertIfNegative val="0"/>
          <c:cat>
            <c:strLit>
              <c:ptCount val="3"/>
              <c:pt idx="0">
                <c:v>Regular</c:v>
              </c:pt>
              <c:pt idx="1">
                <c:v>Occasional</c:v>
              </c:pt>
              <c:pt idx="2">
                <c:v>Premium</c:v>
              </c:pt>
            </c:strLit>
          </c:cat>
          <c:val>
            <c:numLit>
              <c:formatCode>General</c:formatCode>
              <c:ptCount val="3"/>
              <c:pt idx="0">
                <c:v>345</c:v>
              </c:pt>
              <c:pt idx="1">
                <c:v>339</c:v>
              </c:pt>
              <c:pt idx="2">
                <c:v>316</c:v>
              </c:pt>
            </c:numLit>
          </c:val>
          <c:extLst>
            <c:ext xmlns:c16="http://schemas.microsoft.com/office/drawing/2014/chart" uri="{C3380CC4-5D6E-409C-BE32-E72D297353CC}">
              <c16:uniqueId val="{00000000-B231-4E8C-A645-8058B2CB9173}"/>
            </c:ext>
          </c:extLst>
        </c:ser>
        <c:dLbls>
          <c:showLegendKey val="0"/>
          <c:showVal val="0"/>
          <c:showCatName val="0"/>
          <c:showSerName val="0"/>
          <c:showPercent val="0"/>
          <c:showBubbleSize val="0"/>
        </c:dLbls>
        <c:gapWidth val="219"/>
        <c:overlap val="-27"/>
        <c:axId val="1190608399"/>
        <c:axId val="1163909439"/>
      </c:barChart>
      <c:catAx>
        <c:axId val="119060839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Customer Segment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63909439"/>
        <c:crosses val="autoZero"/>
        <c:auto val="1"/>
        <c:lblAlgn val="ctr"/>
        <c:lblOffset val="100"/>
        <c:noMultiLvlLbl val="0"/>
      </c:catAx>
      <c:valAx>
        <c:axId val="116390943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Count of Customers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9060839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lrMapOvr bg1="lt1" tx1="dk1" bg2="lt2" tx2="dk2" accent1="accent1" accent2="accent2" accent3="accent3" accent4="accent4" accent5="accent5" accent6="accent6" hlink="hlink" folHlink="folHlink"/>
  <c:pivotSource>
    <c:name>[Ecommerce_Sales_1.xlsm]Pivot Tables!PivotTable28</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Discount by Customer Segment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Tables'!$O$17</c:f>
              <c:strCache>
                <c:ptCount val="1"/>
                <c:pt idx="0">
                  <c:v>Total</c:v>
                </c:pt>
              </c:strCache>
            </c:strRef>
          </c:tx>
          <c:spPr>
            <a:solidFill>
              <a:schemeClr val="accent5"/>
            </a:solidFill>
            <a:ln>
              <a:noFill/>
            </a:ln>
            <a:effectLst/>
          </c:spPr>
          <c:invertIfNegative val="0"/>
          <c:cat>
            <c:strRef>
              <c:f>'Pivot Tables'!$N$18:$N$21</c:f>
              <c:strCache>
                <c:ptCount val="3"/>
                <c:pt idx="0">
                  <c:v>Regular</c:v>
                </c:pt>
                <c:pt idx="1">
                  <c:v>Occasional</c:v>
                </c:pt>
                <c:pt idx="2">
                  <c:v>Premium</c:v>
                </c:pt>
              </c:strCache>
            </c:strRef>
          </c:cat>
          <c:val>
            <c:numRef>
              <c:f>'Pivot Tables'!$O$18:$O$21</c:f>
              <c:numCache>
                <c:formatCode>General</c:formatCode>
                <c:ptCount val="3"/>
                <c:pt idx="0">
                  <c:v>25.549275362318834</c:v>
                </c:pt>
                <c:pt idx="1">
                  <c:v>24.676371681415933</c:v>
                </c:pt>
                <c:pt idx="2">
                  <c:v>24.493544303797481</c:v>
                </c:pt>
              </c:numCache>
            </c:numRef>
          </c:val>
          <c:extLst>
            <c:ext xmlns:c16="http://schemas.microsoft.com/office/drawing/2014/chart" uri="{C3380CC4-5D6E-409C-BE32-E72D297353CC}">
              <c16:uniqueId val="{00000000-5DE6-4BBC-B848-2D9AF1F74E3B}"/>
            </c:ext>
          </c:extLst>
        </c:ser>
        <c:dLbls>
          <c:showLegendKey val="0"/>
          <c:showVal val="0"/>
          <c:showCatName val="0"/>
          <c:showSerName val="0"/>
          <c:showPercent val="0"/>
          <c:showBubbleSize val="0"/>
        </c:dLbls>
        <c:gapWidth val="219"/>
        <c:overlap val="-27"/>
        <c:axId val="1119444463"/>
        <c:axId val="1119445903"/>
      </c:barChart>
      <c:catAx>
        <c:axId val="111944446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Customer Segment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9445903"/>
        <c:crosses val="autoZero"/>
        <c:auto val="1"/>
        <c:lblAlgn val="ctr"/>
        <c:lblOffset val="100"/>
        <c:noMultiLvlLbl val="0"/>
      </c:catAx>
      <c:valAx>
        <c:axId val="1119445903"/>
        <c:scaling>
          <c:orientation val="minMax"/>
          <c:min val="2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Dollars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944446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7CC3D7-602B-4B9F-B337-8121F6670164}" type="datetimeFigureOut">
              <a:rPr lang="en-US" smtClean="0"/>
              <a:t>6/11/2025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0B2B58-5D36-48FA-AB12-B91C9BFDEA3B}" type="slidenum">
              <a:rPr lang="en-US" smtClean="0"/>
              <a:t>‹#›</a:t>
            </a:fld>
            <a:endParaRPr lang="en-US"/>
          </a:p>
        </p:txBody>
      </p:sp>
    </p:spTree>
    <p:extLst>
      <p:ext uri="{BB962C8B-B14F-4D97-AF65-F5344CB8AC3E}">
        <p14:creationId xmlns:p14="http://schemas.microsoft.com/office/powerpoint/2010/main" val="10666053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A6662E-FAF4-44BC-88B5-85A7CBFB6D30}" type="datetime1">
              <a:rPr lang="en-US" smtClean="0"/>
              <a:pPr/>
              <a:t>6/11/2025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0692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6/11/2025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67339476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6/11/2025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42689048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6/11/2025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409221535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417D9E-721A-44BB-8863-9873FE64DA75}" type="datetime1">
              <a:rPr lang="en-US" smtClean="0"/>
              <a:t>6/11/2025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2315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E0CF6C-748E-4B7A-BC8B-3011EF78ED13}" type="datetime1">
              <a:rPr lang="en-US" smtClean="0"/>
              <a:pPr/>
              <a:t>6/11/2025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404509861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7E0CF6C-748E-4B7A-BC8B-3011EF78ED13}" type="datetime1">
              <a:rPr lang="en-US" smtClean="0"/>
              <a:pPr/>
              <a:t>6/11/2025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63523167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B41CFF-90C9-47B3-9DA1-F2BF8D839F7E}" type="datetime1">
              <a:rPr lang="en-US" smtClean="0"/>
              <a:t>6/11/2025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7971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06048FA-06AB-4884-A69B-986B96E68A24}" type="datetime1">
              <a:rPr lang="en-US" smtClean="0"/>
              <a:t>6/11/2025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12522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7E0CF6C-748E-4B7A-BC8B-3011EF78ED13}" type="datetime1">
              <a:rPr lang="en-US" smtClean="0"/>
              <a:pPr/>
              <a:t>6/11/2025</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22508290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8AC6A5B-8AE7-4A41-B5A7-9ADC6686DC18}" type="datetime1">
              <a:rPr lang="en-US" smtClean="0"/>
              <a:t>6/11/2025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23851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7E0CF6C-748E-4B7A-BC8B-3011EF78ED13}" type="datetime1">
              <a:rPr lang="en-US" smtClean="0"/>
              <a:pPr/>
              <a:t>6/11/2025</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3B850FF-6169-4056-8077-06FFA93A5366}"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654198"/>
      </p:ext>
    </p:extLst>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65" r:id="rId6"/>
    <p:sldLayoutId id="2147483866" r:id="rId7"/>
    <p:sldLayoutId id="2147483867" r:id="rId8"/>
    <p:sldLayoutId id="2147483868" r:id="rId9"/>
    <p:sldLayoutId id="2147483869" r:id="rId10"/>
    <p:sldLayoutId id="2147483870"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nevildhinoja/e-commerce-sales-prediction-dataset"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5E4755-B821-67C0-7F1A-BA631DE445E0}"/>
              </a:ext>
            </a:extLst>
          </p:cNvPr>
          <p:cNvPicPr>
            <a:picLocks noChangeAspect="1"/>
          </p:cNvPicPr>
          <p:nvPr/>
        </p:nvPicPr>
        <p:blipFill>
          <a:blip r:embed="rId2">
            <a:alphaModFix amt="35000"/>
          </a:blip>
          <a:srcRect t="5625" b="3282"/>
          <a:stretch>
            <a:fillRect/>
          </a:stretch>
        </p:blipFill>
        <p:spPr>
          <a:xfrm>
            <a:off x="9852" y="10"/>
            <a:ext cx="12191980" cy="6857990"/>
          </a:xfrm>
          <a:prstGeom prst="rect">
            <a:avLst/>
          </a:prstGeom>
        </p:spPr>
      </p:pic>
      <p:sp>
        <p:nvSpPr>
          <p:cNvPr id="2" name="Title 1">
            <a:extLst>
              <a:ext uri="{FF2B5EF4-FFF2-40B4-BE49-F238E27FC236}">
                <a16:creationId xmlns:a16="http://schemas.microsoft.com/office/drawing/2014/main" id="{D17A933F-0DE5-4778-9749-A7171B0925B9}"/>
              </a:ext>
            </a:extLst>
          </p:cNvPr>
          <p:cNvSpPr>
            <a:spLocks noGrp="1"/>
          </p:cNvSpPr>
          <p:nvPr>
            <p:ph type="ctrTitle"/>
          </p:nvPr>
        </p:nvSpPr>
        <p:spPr/>
        <p:txBody>
          <a:bodyPr>
            <a:normAutofit/>
          </a:bodyPr>
          <a:lstStyle/>
          <a:p>
            <a:r>
              <a:rPr lang="en-US" dirty="0">
                <a:solidFill>
                  <a:schemeClr val="tx1"/>
                </a:solidFill>
              </a:rPr>
              <a:t>E-Commerce Store Sales Investigation</a:t>
            </a:r>
          </a:p>
        </p:txBody>
      </p:sp>
      <p:sp>
        <p:nvSpPr>
          <p:cNvPr id="3" name="Subtitle 2">
            <a:extLst>
              <a:ext uri="{FF2B5EF4-FFF2-40B4-BE49-F238E27FC236}">
                <a16:creationId xmlns:a16="http://schemas.microsoft.com/office/drawing/2014/main" id="{8085466D-F034-94E0-6468-AC4B2D136A7D}"/>
              </a:ext>
            </a:extLst>
          </p:cNvPr>
          <p:cNvSpPr>
            <a:spLocks noGrp="1"/>
          </p:cNvSpPr>
          <p:nvPr>
            <p:ph type="subTitle" idx="1"/>
          </p:nvPr>
        </p:nvSpPr>
        <p:spPr/>
        <p:txBody>
          <a:bodyPr>
            <a:normAutofit/>
          </a:bodyPr>
          <a:lstStyle/>
          <a:p>
            <a:r>
              <a:rPr lang="en-US">
                <a:solidFill>
                  <a:schemeClr val="tx1"/>
                </a:solidFill>
              </a:rPr>
              <a:t>By Similoluwa Salako</a:t>
            </a:r>
          </a:p>
          <a:p>
            <a:r>
              <a:rPr lang="en-US">
                <a:solidFill>
                  <a:schemeClr val="tx1"/>
                </a:solidFill>
              </a:rPr>
              <a:t>Upright Education Data Analytics Bootcamp</a:t>
            </a:r>
          </a:p>
        </p:txBody>
      </p:sp>
    </p:spTree>
    <p:extLst>
      <p:ext uri="{BB962C8B-B14F-4D97-AF65-F5344CB8AC3E}">
        <p14:creationId xmlns:p14="http://schemas.microsoft.com/office/powerpoint/2010/main" val="261752944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1A978AA-7672-42C4-B5ED-55539D564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B938393-3C03-4A4C-9BEF-927DC2366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2">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2" name="Rectangle 11">
            <a:extLst>
              <a:ext uri="{FF2B5EF4-FFF2-40B4-BE49-F238E27FC236}">
                <a16:creationId xmlns:a16="http://schemas.microsoft.com/office/drawing/2014/main" id="{A092A857-B226-45FB-955B-CBB2C1B53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bg2">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EB47C3-D3D1-3D11-C195-62F7D45CB240}"/>
              </a:ext>
            </a:extLst>
          </p:cNvPr>
          <p:cNvSpPr>
            <a:spLocks noGrp="1"/>
          </p:cNvSpPr>
          <p:nvPr>
            <p:ph type="title"/>
          </p:nvPr>
        </p:nvSpPr>
        <p:spPr>
          <a:xfrm>
            <a:off x="1776173" y="1608667"/>
            <a:ext cx="2556390" cy="4491015"/>
          </a:xfrm>
        </p:spPr>
        <p:txBody>
          <a:bodyPr anchor="t">
            <a:normAutofit/>
          </a:bodyPr>
          <a:lstStyle/>
          <a:p>
            <a:pPr algn="r"/>
            <a:endParaRPr lang="en-US" sz="3200">
              <a:solidFill>
                <a:srgbClr val="FFFFFF"/>
              </a:solidFill>
            </a:endParaRPr>
          </a:p>
        </p:txBody>
      </p:sp>
      <p:sp>
        <p:nvSpPr>
          <p:cNvPr id="3" name="Content Placeholder 2">
            <a:extLst>
              <a:ext uri="{FF2B5EF4-FFF2-40B4-BE49-F238E27FC236}">
                <a16:creationId xmlns:a16="http://schemas.microsoft.com/office/drawing/2014/main" id="{7809786A-FFFC-364A-F244-92088824D854}"/>
              </a:ext>
            </a:extLst>
          </p:cNvPr>
          <p:cNvSpPr>
            <a:spLocks noGrp="1"/>
          </p:cNvSpPr>
          <p:nvPr>
            <p:ph idx="1"/>
          </p:nvPr>
        </p:nvSpPr>
        <p:spPr>
          <a:xfrm>
            <a:off x="4976029" y="1608667"/>
            <a:ext cx="6291241" cy="4491015"/>
          </a:xfrm>
        </p:spPr>
        <p:txBody>
          <a:bodyPr>
            <a:normAutofit/>
          </a:bodyPr>
          <a:lstStyle/>
          <a:p>
            <a:pPr algn="ctr"/>
            <a:endParaRPr lang="en-US" sz="5400" dirty="0">
              <a:solidFill>
                <a:srgbClr val="FFFFFF"/>
              </a:solidFill>
              <a:latin typeface="+mj-lt"/>
            </a:endParaRPr>
          </a:p>
          <a:p>
            <a:pPr marL="0" indent="0" algn="ctr">
              <a:buNone/>
            </a:pPr>
            <a:endParaRPr lang="en-US" sz="5400" dirty="0">
              <a:solidFill>
                <a:srgbClr val="FFFFFF"/>
              </a:solidFill>
              <a:latin typeface="+mj-lt"/>
            </a:endParaRPr>
          </a:p>
          <a:p>
            <a:pPr marL="0" indent="0" algn="ctr">
              <a:buNone/>
            </a:pPr>
            <a:r>
              <a:rPr lang="en-US" sz="5400" dirty="0">
                <a:solidFill>
                  <a:srgbClr val="FFFFFF"/>
                </a:solidFill>
                <a:latin typeface="+mj-lt"/>
              </a:rPr>
              <a:t>Marketing Spend Data</a:t>
            </a:r>
          </a:p>
        </p:txBody>
      </p:sp>
    </p:spTree>
    <p:extLst>
      <p:ext uri="{BB962C8B-B14F-4D97-AF65-F5344CB8AC3E}">
        <p14:creationId xmlns:p14="http://schemas.microsoft.com/office/powerpoint/2010/main" val="107034280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19">
            <a:extLst>
              <a:ext uri="{FF2B5EF4-FFF2-40B4-BE49-F238E27FC236}">
                <a16:creationId xmlns:a16="http://schemas.microsoft.com/office/drawing/2014/main" id="{AEA2D91B-C070-FE50-68F8-75A3C950E325}"/>
              </a:ext>
            </a:extLst>
          </p:cNvPr>
          <p:cNvGraphicFramePr>
            <a:graphicFrameLocks noGrp="1"/>
          </p:cNvGraphicFramePr>
          <p:nvPr>
            <p:ph idx="1"/>
            <p:extLst>
              <p:ext uri="{D42A27DB-BD31-4B8C-83A1-F6EECF244321}">
                <p14:modId xmlns:p14="http://schemas.microsoft.com/office/powerpoint/2010/main" val="830141122"/>
              </p:ext>
            </p:extLst>
          </p:nvPr>
        </p:nvGraphicFramePr>
        <p:xfrm>
          <a:off x="5135563" y="963613"/>
          <a:ext cx="6134100" cy="493871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E35FA749-7A23-18DD-04C2-5C5D962033D2}"/>
              </a:ext>
            </a:extLst>
          </p:cNvPr>
          <p:cNvSpPr txBox="1"/>
          <p:nvPr/>
        </p:nvSpPr>
        <p:spPr>
          <a:xfrm>
            <a:off x="648930" y="570271"/>
            <a:ext cx="3814916" cy="4524315"/>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en-US" dirty="0"/>
              <a:t>The product category with the highest marketing cost was Electronics. Electronics was also the product category with the highest number of units sold</a:t>
            </a:r>
          </a:p>
          <a:p>
            <a:pPr marL="285750" indent="-285750">
              <a:buFont typeface="Arial" panose="020B0604020202020204" pitchFamily="34" charset="0"/>
              <a:buChar char="•"/>
            </a:pPr>
            <a:r>
              <a:rPr lang="en-US" dirty="0"/>
              <a:t>Home Décor and Fashion had the lowest marketing spend. </a:t>
            </a:r>
          </a:p>
          <a:p>
            <a:pPr marL="742950" lvl="1" indent="-285750">
              <a:buFont typeface="Arial" panose="020B0604020202020204" pitchFamily="34" charset="0"/>
              <a:buChar char="•"/>
            </a:pPr>
            <a:r>
              <a:rPr lang="en-US" dirty="0"/>
              <a:t>The low marketing spend may be due to the categories’ low profitability, or the low profitability may be due to lack of product visibility on account of the low marketing spend</a:t>
            </a:r>
          </a:p>
        </p:txBody>
      </p:sp>
    </p:spTree>
    <p:extLst>
      <p:ext uri="{BB962C8B-B14F-4D97-AF65-F5344CB8AC3E}">
        <p14:creationId xmlns:p14="http://schemas.microsoft.com/office/powerpoint/2010/main" val="3986708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D0CE07A2-ABC3-40EE-9CF8-6B6DBFDA98E2}"/>
              </a:ext>
            </a:extLst>
          </p:cNvPr>
          <p:cNvGraphicFramePr>
            <a:graphicFrameLocks noGrp="1"/>
          </p:cNvGraphicFramePr>
          <p:nvPr>
            <p:ph idx="1"/>
            <p:extLst>
              <p:ext uri="{D42A27DB-BD31-4B8C-83A1-F6EECF244321}">
                <p14:modId xmlns:p14="http://schemas.microsoft.com/office/powerpoint/2010/main" val="1594967302"/>
              </p:ext>
            </p:extLst>
          </p:nvPr>
        </p:nvGraphicFramePr>
        <p:xfrm>
          <a:off x="5135563" y="963613"/>
          <a:ext cx="6134100" cy="493871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3A79C3D3-A76B-B354-AEF9-682D460AE200}"/>
              </a:ext>
            </a:extLst>
          </p:cNvPr>
          <p:cNvSpPr txBox="1"/>
          <p:nvPr/>
        </p:nvSpPr>
        <p:spPr>
          <a:xfrm>
            <a:off x="570271" y="432619"/>
            <a:ext cx="4079962" cy="5355312"/>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en-US" dirty="0"/>
              <a:t>The customer segment with the greatest marketing spend was Regular customers</a:t>
            </a:r>
          </a:p>
          <a:p>
            <a:pPr marL="742950" lvl="1" indent="-285750">
              <a:buFont typeface="Arial" panose="020B0604020202020204" pitchFamily="34" charset="0"/>
              <a:buChar char="•"/>
            </a:pPr>
            <a:r>
              <a:rPr lang="en-US" dirty="0"/>
              <a:t>It is likely that the store favors its repeat customers due to recurring business and thus spends more money trying to retain them</a:t>
            </a:r>
          </a:p>
          <a:p>
            <a:pPr marL="285750" indent="-285750">
              <a:buFont typeface="Arial" panose="020B0604020202020204" pitchFamily="34" charset="0"/>
              <a:buChar char="•"/>
            </a:pPr>
            <a:r>
              <a:rPr lang="en-US" dirty="0"/>
              <a:t>Premium customers was the customer segment with the lowest marketing spend</a:t>
            </a:r>
          </a:p>
          <a:p>
            <a:pPr marL="742950" lvl="1" indent="-285750">
              <a:buFont typeface="Arial" panose="020B0604020202020204" pitchFamily="34" charset="0"/>
              <a:buChar char="•"/>
            </a:pPr>
            <a:r>
              <a:rPr lang="en-US" dirty="0"/>
              <a:t>This could be because Premium customers buy with less frequency and thus the store does not allocate much marketing to their segment</a:t>
            </a:r>
          </a:p>
        </p:txBody>
      </p:sp>
    </p:spTree>
    <p:extLst>
      <p:ext uri="{BB962C8B-B14F-4D97-AF65-F5344CB8AC3E}">
        <p14:creationId xmlns:p14="http://schemas.microsoft.com/office/powerpoint/2010/main" val="2390281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25E8306B-268F-ACD0-AF27-A17E97065E5C}"/>
              </a:ext>
            </a:extLst>
          </p:cNvPr>
          <p:cNvGraphicFramePr>
            <a:graphicFrameLocks noGrp="1"/>
          </p:cNvGraphicFramePr>
          <p:nvPr>
            <p:ph idx="1"/>
            <p:extLst>
              <p:ext uri="{D42A27DB-BD31-4B8C-83A1-F6EECF244321}">
                <p14:modId xmlns:p14="http://schemas.microsoft.com/office/powerpoint/2010/main" val="3633911219"/>
              </p:ext>
            </p:extLst>
          </p:nvPr>
        </p:nvGraphicFramePr>
        <p:xfrm>
          <a:off x="5135563" y="963613"/>
          <a:ext cx="6134100" cy="493871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3F55D808-2ADE-98A9-48A6-D663F0DC80AE}"/>
              </a:ext>
            </a:extLst>
          </p:cNvPr>
          <p:cNvSpPr txBox="1"/>
          <p:nvPr/>
        </p:nvSpPr>
        <p:spPr>
          <a:xfrm>
            <a:off x="639097" y="481781"/>
            <a:ext cx="4011148" cy="3693319"/>
          </a:xfrm>
          <a:prstGeom prst="rect">
            <a:avLst/>
          </a:prstGeom>
          <a:noFill/>
        </p:spPr>
        <p:txBody>
          <a:bodyPr wrap="square" rtlCol="0">
            <a:spAutoFit/>
          </a:bodyPr>
          <a:lstStyle/>
          <a:p>
            <a:endParaRPr lang="en-US" dirty="0"/>
          </a:p>
          <a:p>
            <a:endParaRPr lang="en-US" dirty="0"/>
          </a:p>
          <a:p>
            <a:endParaRPr lang="en-US" dirty="0"/>
          </a:p>
          <a:p>
            <a:endParaRPr lang="en-US" dirty="0"/>
          </a:p>
          <a:p>
            <a:pPr marL="285750" indent="-285750">
              <a:buFont typeface="Arial" panose="020B0604020202020204" pitchFamily="34" charset="0"/>
              <a:buChar char="•"/>
            </a:pPr>
            <a:r>
              <a:rPr lang="en-US" dirty="0"/>
              <a:t>The average marketing spend was highest for Regular customers</a:t>
            </a:r>
          </a:p>
          <a:p>
            <a:pPr marL="742950" lvl="1" indent="-285750">
              <a:buFont typeface="Arial" panose="020B0604020202020204" pitchFamily="34" charset="0"/>
              <a:buChar char="•"/>
            </a:pPr>
            <a:r>
              <a:rPr lang="en-US" dirty="0"/>
              <a:t>The store’s strategy could be to market to regular customers to keep them coming back</a:t>
            </a:r>
          </a:p>
          <a:p>
            <a:pPr marL="285750" indent="-285750">
              <a:buFont typeface="Arial" panose="020B0604020202020204" pitchFamily="34" charset="0"/>
              <a:buChar char="•"/>
            </a:pPr>
            <a:r>
              <a:rPr lang="en-US" dirty="0"/>
              <a:t>The least average marketing spend was for Premium customers, indicating that Premium customers may not be a priority for the store.</a:t>
            </a:r>
          </a:p>
        </p:txBody>
      </p:sp>
    </p:spTree>
    <p:extLst>
      <p:ext uri="{BB962C8B-B14F-4D97-AF65-F5344CB8AC3E}">
        <p14:creationId xmlns:p14="http://schemas.microsoft.com/office/powerpoint/2010/main" val="3175605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1A978AA-7672-42C4-B5ED-55539D564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B938393-3C03-4A4C-9BEF-927DC2366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2">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2" name="Rectangle 11">
            <a:extLst>
              <a:ext uri="{FF2B5EF4-FFF2-40B4-BE49-F238E27FC236}">
                <a16:creationId xmlns:a16="http://schemas.microsoft.com/office/drawing/2014/main" id="{A092A857-B226-45FB-955B-CBB2C1B53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bg2">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5E173E0-0AE3-D2B1-6EB0-4F8145C37075}"/>
              </a:ext>
            </a:extLst>
          </p:cNvPr>
          <p:cNvSpPr>
            <a:spLocks noGrp="1"/>
          </p:cNvSpPr>
          <p:nvPr>
            <p:ph idx="1"/>
          </p:nvPr>
        </p:nvSpPr>
        <p:spPr>
          <a:xfrm>
            <a:off x="4976029" y="1608667"/>
            <a:ext cx="6291241" cy="4491015"/>
          </a:xfrm>
        </p:spPr>
        <p:txBody>
          <a:bodyPr>
            <a:normAutofit/>
          </a:bodyPr>
          <a:lstStyle/>
          <a:p>
            <a:endParaRPr lang="en-US" sz="5400" dirty="0">
              <a:solidFill>
                <a:srgbClr val="FFFFFF"/>
              </a:solidFill>
              <a:latin typeface="+mj-lt"/>
            </a:endParaRPr>
          </a:p>
          <a:p>
            <a:endParaRPr lang="en-US" sz="5400" dirty="0">
              <a:solidFill>
                <a:srgbClr val="FFFFFF"/>
              </a:solidFill>
              <a:latin typeface="+mj-lt"/>
            </a:endParaRPr>
          </a:p>
          <a:p>
            <a:r>
              <a:rPr lang="en-US" sz="5400" dirty="0">
                <a:solidFill>
                  <a:srgbClr val="FFFFFF"/>
                </a:solidFill>
                <a:latin typeface="+mj-lt"/>
              </a:rPr>
              <a:t>Customer Segment Data</a:t>
            </a:r>
          </a:p>
        </p:txBody>
      </p:sp>
    </p:spTree>
    <p:extLst>
      <p:ext uri="{BB962C8B-B14F-4D97-AF65-F5344CB8AC3E}">
        <p14:creationId xmlns:p14="http://schemas.microsoft.com/office/powerpoint/2010/main" val="1142538925"/>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43AFC8-D8D0-4784-B08C-6324FA88E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8E828FC-05B4-4BA4-92D3-3DF79D42D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chemeClr val="tx1">
              <a:lumMod val="75000"/>
              <a:lumOff val="2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54B1A56-8AFB-4D4F-8D98-1E832D6FFE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16">
            <a:extLst>
              <a:ext uri="{FF2B5EF4-FFF2-40B4-BE49-F238E27FC236}">
                <a16:creationId xmlns:a16="http://schemas.microsoft.com/office/drawing/2014/main" id="{9885BF8A-CCE4-22B3-5B7B-6D5A2181998B}"/>
              </a:ext>
            </a:extLst>
          </p:cNvPr>
          <p:cNvGraphicFramePr>
            <a:graphicFrameLocks noGrp="1"/>
          </p:cNvGraphicFramePr>
          <p:nvPr>
            <p:ph idx="1"/>
            <p:extLst>
              <p:ext uri="{D42A27DB-BD31-4B8C-83A1-F6EECF244321}">
                <p14:modId xmlns:p14="http://schemas.microsoft.com/office/powerpoint/2010/main" val="1921117180"/>
              </p:ext>
            </p:extLst>
          </p:nvPr>
        </p:nvGraphicFramePr>
        <p:xfrm>
          <a:off x="6570663" y="1111250"/>
          <a:ext cx="5056187" cy="462915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D039D5A6-F664-F670-6860-0D0A836D5AC7}"/>
              </a:ext>
            </a:extLst>
          </p:cNvPr>
          <p:cNvSpPr txBox="1"/>
          <p:nvPr/>
        </p:nvSpPr>
        <p:spPr>
          <a:xfrm>
            <a:off x="1453478" y="373626"/>
            <a:ext cx="4642522" cy="2585323"/>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solidFill>
                  <a:schemeClr val="bg1"/>
                </a:solidFill>
              </a:rPr>
              <a:t>The customer segment with the highest count is Regular customers, totaling roughly 345 individuals</a:t>
            </a:r>
          </a:p>
          <a:p>
            <a:pPr marL="285750" indent="-285750">
              <a:buFont typeface="Arial" panose="020B0604020202020204" pitchFamily="34" charset="0"/>
              <a:buChar char="•"/>
            </a:pPr>
            <a:r>
              <a:rPr lang="en-US" dirty="0">
                <a:solidFill>
                  <a:schemeClr val="bg1"/>
                </a:solidFill>
              </a:rPr>
              <a:t>Premium customers are the customer segment with the lowest count</a:t>
            </a:r>
          </a:p>
        </p:txBody>
      </p:sp>
    </p:spTree>
    <p:extLst>
      <p:ext uri="{BB962C8B-B14F-4D97-AF65-F5344CB8AC3E}">
        <p14:creationId xmlns:p14="http://schemas.microsoft.com/office/powerpoint/2010/main" val="2058972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43AFC8-D8D0-4784-B08C-6324FA88E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8E828FC-05B4-4BA4-92D3-3DF79D42D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chemeClr val="tx1">
              <a:lumMod val="75000"/>
              <a:lumOff val="2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54B1A56-8AFB-4D4F-8D98-1E832D6FFE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3">
            <a:extLst>
              <a:ext uri="{FF2B5EF4-FFF2-40B4-BE49-F238E27FC236}">
                <a16:creationId xmlns:a16="http://schemas.microsoft.com/office/drawing/2014/main" id="{A34C07B0-BA11-A7AC-F54B-142C00925DDE}"/>
              </a:ext>
            </a:extLst>
          </p:cNvPr>
          <p:cNvGraphicFramePr>
            <a:graphicFrameLocks noGrp="1"/>
          </p:cNvGraphicFramePr>
          <p:nvPr>
            <p:ph idx="1"/>
            <p:extLst>
              <p:ext uri="{D42A27DB-BD31-4B8C-83A1-F6EECF244321}">
                <p14:modId xmlns:p14="http://schemas.microsoft.com/office/powerpoint/2010/main" val="1878770862"/>
              </p:ext>
            </p:extLst>
          </p:nvPr>
        </p:nvGraphicFramePr>
        <p:xfrm>
          <a:off x="6570663" y="1111250"/>
          <a:ext cx="5056187" cy="462915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5D3B60EF-698A-813C-177B-B0EC6E9A8BDF}"/>
              </a:ext>
            </a:extLst>
          </p:cNvPr>
          <p:cNvSpPr txBox="1"/>
          <p:nvPr/>
        </p:nvSpPr>
        <p:spPr>
          <a:xfrm>
            <a:off x="1453478" y="0"/>
            <a:ext cx="4657389" cy="4247317"/>
          </a:xfrm>
          <a:prstGeom prst="rect">
            <a:avLst/>
          </a:prstGeom>
          <a:noFill/>
        </p:spPr>
        <p:txBody>
          <a:bodyPr wrap="square" rtlCol="0">
            <a:spAutoFit/>
          </a:bodyPr>
          <a:lstStyle/>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Regular customers received the highest average discount amongst the customer segments</a:t>
            </a:r>
          </a:p>
          <a:p>
            <a:pPr marL="742950" lvl="1" indent="-285750">
              <a:buFont typeface="Arial" panose="020B0604020202020204" pitchFamily="34" charset="0"/>
              <a:buChar char="•"/>
            </a:pPr>
            <a:r>
              <a:rPr lang="en-US" dirty="0">
                <a:solidFill>
                  <a:schemeClr val="bg1"/>
                </a:solidFill>
              </a:rPr>
              <a:t>This could be part of a strategy to ensure that regular customers keep on returning to buy the store’s products</a:t>
            </a:r>
          </a:p>
          <a:p>
            <a:pPr marL="285750" indent="-285750">
              <a:buFont typeface="Arial" panose="020B0604020202020204" pitchFamily="34" charset="0"/>
              <a:buChar char="•"/>
            </a:pPr>
            <a:r>
              <a:rPr lang="en-US" dirty="0">
                <a:solidFill>
                  <a:schemeClr val="bg1"/>
                </a:solidFill>
              </a:rPr>
              <a:t>Premium customers received the lowest average discount</a:t>
            </a:r>
          </a:p>
          <a:p>
            <a:pPr marL="742950" lvl="1" indent="-285750">
              <a:buFont typeface="Arial" panose="020B0604020202020204" pitchFamily="34" charset="0"/>
              <a:buChar char="•"/>
            </a:pPr>
            <a:r>
              <a:rPr lang="en-US" dirty="0">
                <a:solidFill>
                  <a:schemeClr val="bg1"/>
                </a:solidFill>
              </a:rPr>
              <a:t>This again indicates that Premium customers may not be the store’s greatest priority</a:t>
            </a:r>
          </a:p>
        </p:txBody>
      </p:sp>
    </p:spTree>
    <p:extLst>
      <p:ext uri="{BB962C8B-B14F-4D97-AF65-F5344CB8AC3E}">
        <p14:creationId xmlns:p14="http://schemas.microsoft.com/office/powerpoint/2010/main" val="40474668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43AFC8-D8D0-4784-B08C-6324FA88E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8E828FC-05B4-4BA4-92D3-3DF79D42D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chemeClr val="tx1">
              <a:lumMod val="75000"/>
              <a:lumOff val="2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54B1A56-8AFB-4D4F-8D98-1E832D6FFE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9E366D68-66D1-A98B-13EA-12ED61F36607}"/>
              </a:ext>
            </a:extLst>
          </p:cNvPr>
          <p:cNvPicPr>
            <a:picLocks noGrp="1" noChangeAspect="1"/>
          </p:cNvPicPr>
          <p:nvPr>
            <p:ph idx="1"/>
          </p:nvPr>
        </p:nvPicPr>
        <p:blipFill>
          <a:blip r:embed="rId2"/>
          <a:stretch>
            <a:fillRect/>
          </a:stretch>
        </p:blipFill>
        <p:spPr>
          <a:xfrm>
            <a:off x="6941575" y="1337188"/>
            <a:ext cx="4326194" cy="4296696"/>
          </a:xfrm>
          <a:prstGeom prst="rect">
            <a:avLst/>
          </a:prstGeom>
        </p:spPr>
      </p:pic>
      <p:sp>
        <p:nvSpPr>
          <p:cNvPr id="5" name="TextBox 4">
            <a:extLst>
              <a:ext uri="{FF2B5EF4-FFF2-40B4-BE49-F238E27FC236}">
                <a16:creationId xmlns:a16="http://schemas.microsoft.com/office/drawing/2014/main" id="{8EAF56CE-35B7-5268-83B4-0C957B8C43F1}"/>
              </a:ext>
            </a:extLst>
          </p:cNvPr>
          <p:cNvSpPr txBox="1"/>
          <p:nvPr/>
        </p:nvSpPr>
        <p:spPr>
          <a:xfrm>
            <a:off x="1453478" y="68826"/>
            <a:ext cx="4642522" cy="3139321"/>
          </a:xfrm>
          <a:prstGeom prst="rect">
            <a:avLst/>
          </a:prstGeom>
          <a:noFill/>
        </p:spPr>
        <p:txBody>
          <a:bodyPr wrap="square" rtlCol="0">
            <a:spAutoFit/>
          </a:bodyPr>
          <a:lstStyle/>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Occasional customers were the most profitable customer segment with profits totaling roughly $3.59 million</a:t>
            </a:r>
          </a:p>
          <a:p>
            <a:pPr marL="285750" indent="-285750">
              <a:buFont typeface="Arial" panose="020B0604020202020204" pitchFamily="34" charset="0"/>
              <a:buChar char="•"/>
            </a:pPr>
            <a:r>
              <a:rPr lang="en-US" dirty="0">
                <a:solidFill>
                  <a:schemeClr val="bg1"/>
                </a:solidFill>
              </a:rPr>
              <a:t>Although Regular customers were the customer segment with the highest number of individuals, it was not the most profitable</a:t>
            </a:r>
          </a:p>
          <a:p>
            <a:pPr marL="285750" indent="-285750">
              <a:buFont typeface="Arial" panose="020B0604020202020204" pitchFamily="34" charset="0"/>
              <a:buChar char="•"/>
            </a:pPr>
            <a:r>
              <a:rPr lang="en-US" dirty="0">
                <a:solidFill>
                  <a:schemeClr val="bg1"/>
                </a:solidFill>
              </a:rPr>
              <a:t>Premium customers were the least profitable customer segment</a:t>
            </a:r>
          </a:p>
        </p:txBody>
      </p:sp>
    </p:spTree>
    <p:extLst>
      <p:ext uri="{BB962C8B-B14F-4D97-AF65-F5344CB8AC3E}">
        <p14:creationId xmlns:p14="http://schemas.microsoft.com/office/powerpoint/2010/main" val="12063429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1A978AA-7672-42C4-B5ED-55539D564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B938393-3C03-4A4C-9BEF-927DC2366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2">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2" name="Rectangle 11">
            <a:extLst>
              <a:ext uri="{FF2B5EF4-FFF2-40B4-BE49-F238E27FC236}">
                <a16:creationId xmlns:a16="http://schemas.microsoft.com/office/drawing/2014/main" id="{A092A857-B226-45FB-955B-CBB2C1B53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bg2">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0D0F1F-949A-B61A-B325-161989594C19}"/>
              </a:ext>
            </a:extLst>
          </p:cNvPr>
          <p:cNvSpPr>
            <a:spLocks noGrp="1"/>
          </p:cNvSpPr>
          <p:nvPr>
            <p:ph type="title"/>
          </p:nvPr>
        </p:nvSpPr>
        <p:spPr>
          <a:xfrm>
            <a:off x="1776173" y="1608667"/>
            <a:ext cx="2556390" cy="4491015"/>
          </a:xfrm>
        </p:spPr>
        <p:txBody>
          <a:bodyPr anchor="t">
            <a:normAutofit/>
          </a:bodyPr>
          <a:lstStyle/>
          <a:p>
            <a:pPr algn="r"/>
            <a:endParaRPr lang="en-US" sz="3200">
              <a:solidFill>
                <a:srgbClr val="FFFFFF"/>
              </a:solidFill>
            </a:endParaRPr>
          </a:p>
        </p:txBody>
      </p:sp>
      <p:sp>
        <p:nvSpPr>
          <p:cNvPr id="3" name="Content Placeholder 2">
            <a:extLst>
              <a:ext uri="{FF2B5EF4-FFF2-40B4-BE49-F238E27FC236}">
                <a16:creationId xmlns:a16="http://schemas.microsoft.com/office/drawing/2014/main" id="{0EB3D433-F819-52A6-CAED-ACF5C8F8D7B3}"/>
              </a:ext>
            </a:extLst>
          </p:cNvPr>
          <p:cNvSpPr>
            <a:spLocks noGrp="1"/>
          </p:cNvSpPr>
          <p:nvPr>
            <p:ph idx="1"/>
          </p:nvPr>
        </p:nvSpPr>
        <p:spPr>
          <a:xfrm>
            <a:off x="4976029" y="1608667"/>
            <a:ext cx="6291241" cy="4491015"/>
          </a:xfrm>
        </p:spPr>
        <p:txBody>
          <a:bodyPr>
            <a:normAutofit/>
          </a:bodyPr>
          <a:lstStyle/>
          <a:p>
            <a:endParaRPr lang="en-US" sz="5400" dirty="0">
              <a:solidFill>
                <a:srgbClr val="FFFFFF"/>
              </a:solidFill>
              <a:latin typeface="+mj-lt"/>
            </a:endParaRPr>
          </a:p>
          <a:p>
            <a:endParaRPr lang="en-US" sz="5400" dirty="0">
              <a:solidFill>
                <a:srgbClr val="FFFFFF"/>
              </a:solidFill>
              <a:latin typeface="+mj-lt"/>
            </a:endParaRPr>
          </a:p>
          <a:p>
            <a:r>
              <a:rPr lang="en-US" sz="5400" dirty="0">
                <a:solidFill>
                  <a:srgbClr val="FFFFFF"/>
                </a:solidFill>
                <a:latin typeface="+mj-lt"/>
              </a:rPr>
              <a:t>Sales Trends</a:t>
            </a:r>
          </a:p>
        </p:txBody>
      </p:sp>
    </p:spTree>
    <p:extLst>
      <p:ext uri="{BB962C8B-B14F-4D97-AF65-F5344CB8AC3E}">
        <p14:creationId xmlns:p14="http://schemas.microsoft.com/office/powerpoint/2010/main" val="1075430642"/>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0D1E3-79BB-A0B8-FFA2-E65141860121}"/>
              </a:ext>
            </a:extLst>
          </p:cNvPr>
          <p:cNvSpPr>
            <a:spLocks noGrp="1"/>
          </p:cNvSpPr>
          <p:nvPr>
            <p:ph type="title"/>
          </p:nvPr>
        </p:nvSpPr>
        <p:spPr/>
        <p:txBody>
          <a:bodyPr/>
          <a:lstStyle/>
          <a:p>
            <a:pPr algn="ctr"/>
            <a:r>
              <a:rPr lang="en-US"/>
              <a:t>Sales Trends Over Time</a:t>
            </a:r>
            <a:endParaRPr lang="en-US" dirty="0"/>
          </a:p>
        </p:txBody>
      </p:sp>
      <p:pic>
        <p:nvPicPr>
          <p:cNvPr id="5" name="Content Placeholder 4">
            <a:extLst>
              <a:ext uri="{FF2B5EF4-FFF2-40B4-BE49-F238E27FC236}">
                <a16:creationId xmlns:a16="http://schemas.microsoft.com/office/drawing/2014/main" id="{EF2B5D6F-4A82-F77C-348A-3219B91870E9}"/>
              </a:ext>
            </a:extLst>
          </p:cNvPr>
          <p:cNvPicPr>
            <a:picLocks noGrp="1" noChangeAspect="1"/>
          </p:cNvPicPr>
          <p:nvPr>
            <p:ph idx="1"/>
          </p:nvPr>
        </p:nvPicPr>
        <p:blipFill>
          <a:blip r:embed="rId2"/>
          <a:stretch>
            <a:fillRect/>
          </a:stretch>
        </p:blipFill>
        <p:spPr>
          <a:xfrm>
            <a:off x="1097280" y="1837618"/>
            <a:ext cx="4876802" cy="3433224"/>
          </a:xfrm>
        </p:spPr>
      </p:pic>
      <p:pic>
        <p:nvPicPr>
          <p:cNvPr id="7" name="Picture 6">
            <a:extLst>
              <a:ext uri="{FF2B5EF4-FFF2-40B4-BE49-F238E27FC236}">
                <a16:creationId xmlns:a16="http://schemas.microsoft.com/office/drawing/2014/main" id="{F2FBF917-6745-EE5A-A4C3-1BAE00AA3CBA}"/>
              </a:ext>
            </a:extLst>
          </p:cNvPr>
          <p:cNvPicPr>
            <a:picLocks noChangeAspect="1"/>
          </p:cNvPicPr>
          <p:nvPr/>
        </p:nvPicPr>
        <p:blipFill>
          <a:blip r:embed="rId3"/>
          <a:stretch>
            <a:fillRect/>
          </a:stretch>
        </p:blipFill>
        <p:spPr>
          <a:xfrm>
            <a:off x="6217920" y="1856667"/>
            <a:ext cx="4937760" cy="3414175"/>
          </a:xfrm>
          <a:prstGeom prst="rect">
            <a:avLst/>
          </a:prstGeom>
        </p:spPr>
      </p:pic>
      <p:sp>
        <p:nvSpPr>
          <p:cNvPr id="8" name="TextBox 7">
            <a:extLst>
              <a:ext uri="{FF2B5EF4-FFF2-40B4-BE49-F238E27FC236}">
                <a16:creationId xmlns:a16="http://schemas.microsoft.com/office/drawing/2014/main" id="{AB379933-6441-A2E8-725C-8930F0245CC2}"/>
              </a:ext>
            </a:extLst>
          </p:cNvPr>
          <p:cNvSpPr txBox="1"/>
          <p:nvPr/>
        </p:nvSpPr>
        <p:spPr>
          <a:xfrm>
            <a:off x="978946" y="5390149"/>
            <a:ext cx="10295068" cy="923330"/>
          </a:xfrm>
          <a:prstGeom prst="rect">
            <a:avLst/>
          </a:prstGeom>
          <a:noFill/>
        </p:spPr>
        <p:txBody>
          <a:bodyPr wrap="square" rtlCol="0">
            <a:spAutoFit/>
          </a:bodyPr>
          <a:lstStyle/>
          <a:p>
            <a:pPr marL="285750" indent="-285750">
              <a:buClr>
                <a:schemeClr val="accent1"/>
              </a:buClr>
              <a:buFont typeface="Wingdings" panose="05000000000000000000" pitchFamily="2" charset="2"/>
              <a:buChar char="v"/>
            </a:pPr>
            <a:r>
              <a:rPr lang="en-US" dirty="0"/>
              <a:t>The month of May was the most profitable for the store, followed by January and July</a:t>
            </a:r>
          </a:p>
          <a:p>
            <a:pPr marL="742950" lvl="1" indent="-285750">
              <a:buClr>
                <a:schemeClr val="accent1"/>
              </a:buClr>
              <a:buFont typeface="Wingdings" panose="05000000000000000000" pitchFamily="2" charset="2"/>
              <a:buChar char="v"/>
            </a:pPr>
            <a:r>
              <a:rPr lang="en-US" dirty="0"/>
              <a:t>Sales were most poor in November</a:t>
            </a:r>
          </a:p>
          <a:p>
            <a:pPr marL="285750" indent="-285750">
              <a:buClr>
                <a:schemeClr val="accent1"/>
              </a:buClr>
              <a:buFont typeface="Wingdings" panose="05000000000000000000" pitchFamily="2" charset="2"/>
              <a:buChar char="v"/>
            </a:pPr>
            <a:r>
              <a:rPr lang="en-US" dirty="0"/>
              <a:t>The most profitable month was 2024.</a:t>
            </a:r>
          </a:p>
        </p:txBody>
      </p:sp>
    </p:spTree>
    <p:extLst>
      <p:ext uri="{BB962C8B-B14F-4D97-AF65-F5344CB8AC3E}">
        <p14:creationId xmlns:p14="http://schemas.microsoft.com/office/powerpoint/2010/main" val="261736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B2591-C8F0-3766-BFA8-09512B6EF3A2}"/>
              </a:ext>
            </a:extLst>
          </p:cNvPr>
          <p:cNvSpPr>
            <a:spLocks noGrp="1"/>
          </p:cNvSpPr>
          <p:nvPr>
            <p:ph type="title"/>
          </p:nvPr>
        </p:nvSpPr>
        <p:spPr>
          <a:xfrm>
            <a:off x="5181601" y="344489"/>
            <a:ext cx="6368142" cy="1450757"/>
          </a:xfrm>
        </p:spPr>
        <p:txBody>
          <a:bodyPr>
            <a:normAutofit/>
          </a:bodyPr>
          <a:lstStyle/>
          <a:p>
            <a:r>
              <a:rPr lang="en-US" sz="5400" dirty="0">
                <a:solidFill>
                  <a:srgbClr val="674451"/>
                </a:solidFill>
              </a:rPr>
              <a:t>Summary</a:t>
            </a:r>
          </a:p>
        </p:txBody>
      </p:sp>
      <p:sp>
        <p:nvSpPr>
          <p:cNvPr id="3" name="Content Placeholder 2">
            <a:extLst>
              <a:ext uri="{FF2B5EF4-FFF2-40B4-BE49-F238E27FC236}">
                <a16:creationId xmlns:a16="http://schemas.microsoft.com/office/drawing/2014/main" id="{9ABB5034-FD64-2787-06A2-9BBB48D244B7}"/>
              </a:ext>
            </a:extLst>
          </p:cNvPr>
          <p:cNvSpPr>
            <a:spLocks noGrp="1"/>
          </p:cNvSpPr>
          <p:nvPr>
            <p:ph idx="1"/>
          </p:nvPr>
        </p:nvSpPr>
        <p:spPr>
          <a:xfrm>
            <a:off x="5181601" y="2198914"/>
            <a:ext cx="6368142" cy="3670180"/>
          </a:xfrm>
        </p:spPr>
        <p:txBody>
          <a:bodyPr>
            <a:normAutofit/>
          </a:bodyPr>
          <a:lstStyle/>
          <a:p>
            <a:r>
              <a:rPr lang="en-US" dirty="0"/>
              <a:t>The company being assessed is an E-Commerce store selling products in a variety of categories</a:t>
            </a:r>
          </a:p>
          <a:p>
            <a:pPr lvl="1"/>
            <a:r>
              <a:rPr lang="en-US" dirty="0"/>
              <a:t>Electronics, Sports, Toys, Home Décor, and Fashion</a:t>
            </a:r>
          </a:p>
          <a:p>
            <a:r>
              <a:rPr lang="en-US" dirty="0"/>
              <a:t>This E-Commerce store has customers that fall into different categories</a:t>
            </a:r>
          </a:p>
          <a:p>
            <a:pPr lvl="1"/>
            <a:r>
              <a:rPr lang="en-US" dirty="0"/>
              <a:t>Regular, Occasional, and Premium</a:t>
            </a:r>
          </a:p>
          <a:p>
            <a:r>
              <a:rPr lang="en-US" dirty="0"/>
              <a:t>The sales data being analyzed dates from 2023-2025</a:t>
            </a:r>
          </a:p>
        </p:txBody>
      </p:sp>
      <p:pic>
        <p:nvPicPr>
          <p:cNvPr id="5" name="Picture 4" descr="Abstract blurred background of department store">
            <a:extLst>
              <a:ext uri="{FF2B5EF4-FFF2-40B4-BE49-F238E27FC236}">
                <a16:creationId xmlns:a16="http://schemas.microsoft.com/office/drawing/2014/main" id="{41FA14FB-1C95-CF35-FE7B-C18194556FA9}"/>
              </a:ext>
            </a:extLst>
          </p:cNvPr>
          <p:cNvPicPr>
            <a:picLocks noChangeAspect="1"/>
          </p:cNvPicPr>
          <p:nvPr/>
        </p:nvPicPr>
        <p:blipFill>
          <a:blip r:embed="rId2"/>
          <a:srcRect l="22124" r="32655" b="1"/>
          <a:stretch>
            <a:fillRect/>
          </a:stretch>
        </p:blipFill>
        <p:spPr>
          <a:xfrm>
            <a:off x="19" y="-12128"/>
            <a:ext cx="4824785" cy="6870127"/>
          </a:xfrm>
          <a:prstGeom prst="rect">
            <a:avLst/>
          </a:prstGeom>
        </p:spPr>
      </p:pic>
    </p:spTree>
    <p:extLst>
      <p:ext uri="{BB962C8B-B14F-4D97-AF65-F5344CB8AC3E}">
        <p14:creationId xmlns:p14="http://schemas.microsoft.com/office/powerpoint/2010/main" val="7756620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1A978AA-7672-42C4-B5ED-55539D564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B938393-3C03-4A4C-9BEF-927DC2366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2">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2" name="Rectangle 11">
            <a:extLst>
              <a:ext uri="{FF2B5EF4-FFF2-40B4-BE49-F238E27FC236}">
                <a16:creationId xmlns:a16="http://schemas.microsoft.com/office/drawing/2014/main" id="{A092A857-B226-45FB-955B-CBB2C1B53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bg2">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576B593-30DF-0A05-8B1D-90D23E107C8F}"/>
              </a:ext>
            </a:extLst>
          </p:cNvPr>
          <p:cNvSpPr>
            <a:spLocks noGrp="1"/>
          </p:cNvSpPr>
          <p:nvPr>
            <p:ph idx="1"/>
          </p:nvPr>
        </p:nvSpPr>
        <p:spPr>
          <a:xfrm>
            <a:off x="4976029" y="1608667"/>
            <a:ext cx="6291241" cy="4491015"/>
          </a:xfrm>
        </p:spPr>
        <p:txBody>
          <a:bodyPr>
            <a:normAutofit/>
          </a:bodyPr>
          <a:lstStyle/>
          <a:p>
            <a:endParaRPr lang="en-US" sz="5400" dirty="0">
              <a:solidFill>
                <a:srgbClr val="FFFFFF"/>
              </a:solidFill>
              <a:latin typeface="+mj-lt"/>
            </a:endParaRPr>
          </a:p>
          <a:p>
            <a:endParaRPr lang="en-US" sz="5400" dirty="0">
              <a:solidFill>
                <a:srgbClr val="FFFFFF"/>
              </a:solidFill>
              <a:latin typeface="+mj-lt"/>
            </a:endParaRPr>
          </a:p>
          <a:p>
            <a:r>
              <a:rPr lang="en-US" sz="5400" dirty="0">
                <a:solidFill>
                  <a:srgbClr val="FFFFFF"/>
                </a:solidFill>
                <a:latin typeface="+mj-lt"/>
              </a:rPr>
              <a:t>Regression Analysis</a:t>
            </a:r>
          </a:p>
        </p:txBody>
      </p:sp>
    </p:spTree>
    <p:extLst>
      <p:ext uri="{BB962C8B-B14F-4D97-AF65-F5344CB8AC3E}">
        <p14:creationId xmlns:p14="http://schemas.microsoft.com/office/powerpoint/2010/main" val="1316631379"/>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Content Placeholder 4">
            <a:extLst>
              <a:ext uri="{FF2B5EF4-FFF2-40B4-BE49-F238E27FC236}">
                <a16:creationId xmlns:a16="http://schemas.microsoft.com/office/drawing/2014/main" id="{149C1EA2-C2C6-D50D-91EE-2C9A3F80F439}"/>
              </a:ext>
            </a:extLst>
          </p:cNvPr>
          <p:cNvPicPr>
            <a:picLocks noGrp="1" noChangeAspect="1"/>
          </p:cNvPicPr>
          <p:nvPr>
            <p:ph idx="1"/>
          </p:nvPr>
        </p:nvPicPr>
        <p:blipFill>
          <a:blip r:embed="rId2"/>
          <a:stretch>
            <a:fillRect/>
          </a:stretch>
        </p:blipFill>
        <p:spPr>
          <a:xfrm>
            <a:off x="5790371" y="226142"/>
            <a:ext cx="4709652" cy="3052916"/>
          </a:xfrm>
        </p:spPr>
      </p:pic>
      <p:sp>
        <p:nvSpPr>
          <p:cNvPr id="7" name="TextBox 6">
            <a:extLst>
              <a:ext uri="{FF2B5EF4-FFF2-40B4-BE49-F238E27FC236}">
                <a16:creationId xmlns:a16="http://schemas.microsoft.com/office/drawing/2014/main" id="{1419FB43-1D8A-9277-19F5-8F42DA2039B2}"/>
              </a:ext>
            </a:extLst>
          </p:cNvPr>
          <p:cNvSpPr txBox="1"/>
          <p:nvPr/>
        </p:nvSpPr>
        <p:spPr>
          <a:xfrm>
            <a:off x="-2843" y="973845"/>
            <a:ext cx="4106922" cy="2862322"/>
          </a:xfrm>
          <a:prstGeom prst="rect">
            <a:avLst/>
          </a:prstGeom>
          <a:noFill/>
        </p:spPr>
        <p:txBody>
          <a:bodyPr wrap="square">
            <a:spAutoFit/>
          </a:bodyPr>
          <a:lstStyle/>
          <a:p>
            <a:pPr marL="285750" indent="-285750">
              <a:buClr>
                <a:schemeClr val="bg1"/>
              </a:buClr>
              <a:buFont typeface="Courier New" panose="02070309020205020404" pitchFamily="49" charset="0"/>
              <a:buChar char="o"/>
            </a:pPr>
            <a:r>
              <a:rPr lang="en-US" sz="1800" dirty="0">
                <a:solidFill>
                  <a:schemeClr val="bg1"/>
                </a:solidFill>
              </a:rPr>
              <a:t>From the regression analysis, we can see that price is highly correlated with profit, as we increase the price, we see increased profits.</a:t>
            </a:r>
          </a:p>
          <a:p>
            <a:pPr marL="285750" indent="-285750">
              <a:buClr>
                <a:schemeClr val="bg1"/>
              </a:buClr>
              <a:buFont typeface="Courier New" panose="02070309020205020404" pitchFamily="49" charset="0"/>
              <a:buChar char="o"/>
            </a:pPr>
            <a:r>
              <a:rPr lang="en-US" dirty="0">
                <a:solidFill>
                  <a:schemeClr val="bg1"/>
                </a:solidFill>
              </a:rPr>
              <a:t>The analysis also shows that price does not have any correlation with units sold</a:t>
            </a:r>
          </a:p>
          <a:p>
            <a:pPr marL="742950" lvl="1" indent="-285750">
              <a:buClr>
                <a:schemeClr val="bg1"/>
              </a:buClr>
              <a:buFont typeface="Courier New" panose="02070309020205020404" pitchFamily="49" charset="0"/>
              <a:buChar char="o"/>
            </a:pPr>
            <a:r>
              <a:rPr lang="en-US" dirty="0">
                <a:solidFill>
                  <a:schemeClr val="bg1"/>
                </a:solidFill>
              </a:rPr>
              <a:t>This could mean that customers are not sensitive to pricing changes</a:t>
            </a:r>
          </a:p>
        </p:txBody>
      </p:sp>
      <p:pic>
        <p:nvPicPr>
          <p:cNvPr id="11" name="Picture 10">
            <a:extLst>
              <a:ext uri="{FF2B5EF4-FFF2-40B4-BE49-F238E27FC236}">
                <a16:creationId xmlns:a16="http://schemas.microsoft.com/office/drawing/2014/main" id="{EC885B8B-47B6-6E36-93C0-A61DEBEC8D6E}"/>
              </a:ext>
            </a:extLst>
          </p:cNvPr>
          <p:cNvPicPr>
            <a:picLocks noChangeAspect="1"/>
          </p:cNvPicPr>
          <p:nvPr/>
        </p:nvPicPr>
        <p:blipFill>
          <a:blip r:embed="rId3"/>
          <a:stretch>
            <a:fillRect/>
          </a:stretch>
        </p:blipFill>
        <p:spPr>
          <a:xfrm>
            <a:off x="6302477" y="3578942"/>
            <a:ext cx="4197546" cy="3052916"/>
          </a:xfrm>
          <a:prstGeom prst="rect">
            <a:avLst/>
          </a:prstGeom>
        </p:spPr>
      </p:pic>
    </p:spTree>
    <p:extLst>
      <p:ext uri="{BB962C8B-B14F-4D97-AF65-F5344CB8AC3E}">
        <p14:creationId xmlns:p14="http://schemas.microsoft.com/office/powerpoint/2010/main" val="21149679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Content Placeholder 3">
            <a:extLst>
              <a:ext uri="{FF2B5EF4-FFF2-40B4-BE49-F238E27FC236}">
                <a16:creationId xmlns:a16="http://schemas.microsoft.com/office/drawing/2014/main" id="{9CF454D3-F852-1106-6841-DA383A006B8F}"/>
              </a:ext>
            </a:extLst>
          </p:cNvPr>
          <p:cNvPicPr>
            <a:picLocks noGrp="1" noChangeAspect="1"/>
          </p:cNvPicPr>
          <p:nvPr>
            <p:ph idx="1"/>
          </p:nvPr>
        </p:nvPicPr>
        <p:blipFill>
          <a:blip r:embed="rId2"/>
          <a:stretch>
            <a:fillRect/>
          </a:stretch>
        </p:blipFill>
        <p:spPr>
          <a:xfrm>
            <a:off x="5730315" y="275304"/>
            <a:ext cx="4827638" cy="2930128"/>
          </a:xfrm>
          <a:prstGeom prst="rect">
            <a:avLst/>
          </a:prstGeom>
        </p:spPr>
      </p:pic>
      <p:sp>
        <p:nvSpPr>
          <p:cNvPr id="6" name="TextBox 5">
            <a:extLst>
              <a:ext uri="{FF2B5EF4-FFF2-40B4-BE49-F238E27FC236}">
                <a16:creationId xmlns:a16="http://schemas.microsoft.com/office/drawing/2014/main" id="{D44DBF7E-4B2B-7736-46B7-307DCD73C9A5}"/>
              </a:ext>
            </a:extLst>
          </p:cNvPr>
          <p:cNvSpPr txBox="1"/>
          <p:nvPr/>
        </p:nvSpPr>
        <p:spPr>
          <a:xfrm>
            <a:off x="0" y="897107"/>
            <a:ext cx="4050807" cy="3046988"/>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
                <a:schemeClr val="bg1"/>
              </a:buClr>
              <a:buSzTx/>
              <a:buFont typeface="Courier New" panose="02070309020205020404" pitchFamily="49" charset="0"/>
              <a:buChar char="o"/>
              <a:tabLst/>
              <a:defRPr/>
            </a:pPr>
            <a:r>
              <a:rPr kumimoji="0" lang="en-US" sz="1600" b="0" i="0" u="none" strike="noStrike" kern="1200" cap="none" spc="0" normalizeH="0" baseline="0" noProof="0" dirty="0">
                <a:ln>
                  <a:noFill/>
                </a:ln>
                <a:solidFill>
                  <a:schemeClr val="bg1"/>
                </a:solidFill>
                <a:effectLst/>
                <a:uLnTx/>
                <a:uFillTx/>
                <a:latin typeface="Calibri" panose="020F0502020204030204"/>
                <a:ea typeface="+mn-ea"/>
                <a:cs typeface="+mn-cs"/>
              </a:rPr>
              <a:t>Marketing Spend is slightly negatively correlated with price, in that as we increase marketing spend, profits slightly decrease, but not by a large magnitude.</a:t>
            </a:r>
          </a:p>
          <a:p>
            <a:pPr marL="742950" lvl="1" indent="-285750">
              <a:buClr>
                <a:schemeClr val="bg1"/>
              </a:buClr>
              <a:buFont typeface="Courier New" panose="02070309020205020404" pitchFamily="49" charset="0"/>
              <a:buChar char="o"/>
              <a:defRPr/>
            </a:pPr>
            <a:r>
              <a:rPr lang="en-US" sz="1600" dirty="0">
                <a:solidFill>
                  <a:schemeClr val="bg1"/>
                </a:solidFill>
                <a:latin typeface="Calibri" panose="020F0502020204030204"/>
              </a:rPr>
              <a:t>Marketing Spend is a cost, so it is likely that it is having a negative effect on the sales equation</a:t>
            </a:r>
          </a:p>
          <a:p>
            <a:pPr marL="285750" indent="-285750">
              <a:buClr>
                <a:schemeClr val="bg1"/>
              </a:buClr>
              <a:buFont typeface="Courier New" panose="02070309020205020404" pitchFamily="49" charset="0"/>
              <a:buChar char="o"/>
              <a:defRPr/>
            </a:pPr>
            <a:r>
              <a:rPr lang="en-US" sz="1600" dirty="0">
                <a:solidFill>
                  <a:schemeClr val="bg1"/>
                </a:solidFill>
                <a:latin typeface="Calibri" panose="020F0502020204030204"/>
              </a:rPr>
              <a:t>Marketing Spend had no correlation with the amount of units sold</a:t>
            </a:r>
          </a:p>
          <a:p>
            <a:pPr marL="742950" lvl="1" indent="-285750">
              <a:buClr>
                <a:schemeClr val="bg1"/>
              </a:buClr>
              <a:buFont typeface="Courier New" panose="02070309020205020404" pitchFamily="49" charset="0"/>
              <a:buChar char="o"/>
              <a:defRPr/>
            </a:pPr>
            <a:r>
              <a:rPr lang="en-US" sz="1600" dirty="0">
                <a:solidFill>
                  <a:schemeClr val="bg1"/>
                </a:solidFill>
                <a:latin typeface="Calibri" panose="020F0502020204030204"/>
              </a:rPr>
              <a:t>This may indicate that marketing the store’s products is relatively ineffective</a:t>
            </a:r>
          </a:p>
        </p:txBody>
      </p:sp>
      <p:pic>
        <p:nvPicPr>
          <p:cNvPr id="9" name="Picture 8">
            <a:extLst>
              <a:ext uri="{FF2B5EF4-FFF2-40B4-BE49-F238E27FC236}">
                <a16:creationId xmlns:a16="http://schemas.microsoft.com/office/drawing/2014/main" id="{F2935C21-AA4A-07DE-5FF5-CB7FAA5F5C0C}"/>
              </a:ext>
            </a:extLst>
          </p:cNvPr>
          <p:cNvPicPr>
            <a:picLocks noChangeAspect="1"/>
          </p:cNvPicPr>
          <p:nvPr/>
        </p:nvPicPr>
        <p:blipFill>
          <a:blip r:embed="rId3"/>
          <a:stretch>
            <a:fillRect/>
          </a:stretch>
        </p:blipFill>
        <p:spPr>
          <a:xfrm>
            <a:off x="6194323" y="3429000"/>
            <a:ext cx="4461953" cy="3153697"/>
          </a:xfrm>
          <a:prstGeom prst="rect">
            <a:avLst/>
          </a:prstGeom>
        </p:spPr>
      </p:pic>
    </p:spTree>
    <p:extLst>
      <p:ext uri="{BB962C8B-B14F-4D97-AF65-F5344CB8AC3E}">
        <p14:creationId xmlns:p14="http://schemas.microsoft.com/office/powerpoint/2010/main" val="756277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Content Placeholder 3">
            <a:extLst>
              <a:ext uri="{FF2B5EF4-FFF2-40B4-BE49-F238E27FC236}">
                <a16:creationId xmlns:a16="http://schemas.microsoft.com/office/drawing/2014/main" id="{472DF128-F5AE-0DBA-E820-A7C981DE635F}"/>
              </a:ext>
            </a:extLst>
          </p:cNvPr>
          <p:cNvPicPr>
            <a:picLocks noGrp="1" noChangeAspect="1"/>
          </p:cNvPicPr>
          <p:nvPr>
            <p:ph idx="1"/>
          </p:nvPr>
        </p:nvPicPr>
        <p:blipFill>
          <a:blip r:embed="rId2"/>
          <a:stretch>
            <a:fillRect/>
          </a:stretch>
        </p:blipFill>
        <p:spPr>
          <a:xfrm>
            <a:off x="6095999" y="162231"/>
            <a:ext cx="4070556" cy="3337382"/>
          </a:xfrm>
          <a:prstGeom prst="rect">
            <a:avLst/>
          </a:prstGeom>
        </p:spPr>
      </p:pic>
      <p:sp>
        <p:nvSpPr>
          <p:cNvPr id="6" name="TextBox 5">
            <a:extLst>
              <a:ext uri="{FF2B5EF4-FFF2-40B4-BE49-F238E27FC236}">
                <a16:creationId xmlns:a16="http://schemas.microsoft.com/office/drawing/2014/main" id="{B0C7B337-66E7-C881-117F-5A9059EAA4A9}"/>
              </a:ext>
            </a:extLst>
          </p:cNvPr>
          <p:cNvSpPr txBox="1"/>
          <p:nvPr/>
        </p:nvSpPr>
        <p:spPr>
          <a:xfrm>
            <a:off x="0" y="843031"/>
            <a:ext cx="4040071" cy="2554545"/>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
                <a:schemeClr val="bg1"/>
              </a:buClr>
              <a:buSzTx/>
              <a:buFont typeface="Courier New" panose="02070309020205020404" pitchFamily="49" charset="0"/>
              <a:buChar char="o"/>
              <a:tabLst/>
              <a:defRPr/>
            </a:pPr>
            <a:r>
              <a:rPr kumimoji="0" lang="en-US" sz="1600" b="0" i="0" u="none" strike="noStrike" kern="1200" cap="none" spc="0" normalizeH="0" baseline="0" noProof="0" dirty="0">
                <a:ln>
                  <a:noFill/>
                </a:ln>
                <a:solidFill>
                  <a:schemeClr val="bg1"/>
                </a:solidFill>
                <a:effectLst/>
                <a:uLnTx/>
                <a:uFillTx/>
                <a:latin typeface="Calibri" panose="020F0502020204030204"/>
                <a:ea typeface="+mn-ea"/>
                <a:cs typeface="+mn-cs"/>
              </a:rPr>
              <a:t>Discounting has almost no correlation with profits, showing that the amount the product is discounted does not greatly impact the amount of product sold.</a:t>
            </a:r>
          </a:p>
          <a:p>
            <a:pPr marL="285750" marR="0" lvl="0" indent="-285750" algn="l" defTabSz="457200" rtl="0" eaLnBrk="1" fontAlgn="auto" latinLnBrk="0" hangingPunct="1">
              <a:lnSpc>
                <a:spcPct val="100000"/>
              </a:lnSpc>
              <a:spcBef>
                <a:spcPts val="0"/>
              </a:spcBef>
              <a:spcAft>
                <a:spcPts val="0"/>
              </a:spcAft>
              <a:buClr>
                <a:schemeClr val="bg1"/>
              </a:buClr>
              <a:buSzTx/>
              <a:buFont typeface="Courier New" panose="02070309020205020404" pitchFamily="49" charset="0"/>
              <a:buChar char="o"/>
              <a:tabLst/>
              <a:defRPr/>
            </a:pPr>
            <a:r>
              <a:rPr lang="en-US" sz="1600" dirty="0">
                <a:solidFill>
                  <a:schemeClr val="bg1"/>
                </a:solidFill>
                <a:latin typeface="Calibri" panose="020F0502020204030204"/>
              </a:rPr>
              <a:t>Further analysis shows that Discounting does not have any correlation with Units Sold.</a:t>
            </a:r>
            <a:endParaRPr kumimoji="0" lang="en-US" sz="1600" b="0" i="0" u="none" strike="noStrike" kern="1200" cap="none" spc="0" normalizeH="0" baseline="0" noProof="0" dirty="0">
              <a:ln>
                <a:noFill/>
              </a:ln>
              <a:solidFill>
                <a:schemeClr val="bg1"/>
              </a:solidFill>
              <a:effectLst/>
              <a:uLnTx/>
              <a:uFillTx/>
              <a:latin typeface="Calibri" panose="020F0502020204030204"/>
              <a:ea typeface="+mn-ea"/>
              <a:cs typeface="+mn-cs"/>
            </a:endParaRPr>
          </a:p>
          <a:p>
            <a:pPr marL="285750" marR="0" lvl="0" indent="-285750" algn="l" defTabSz="457200" rtl="0" eaLnBrk="1" fontAlgn="auto" latinLnBrk="0" hangingPunct="1">
              <a:lnSpc>
                <a:spcPct val="100000"/>
              </a:lnSpc>
              <a:spcBef>
                <a:spcPts val="0"/>
              </a:spcBef>
              <a:spcAft>
                <a:spcPts val="0"/>
              </a:spcAft>
              <a:buClr>
                <a:schemeClr val="bg1"/>
              </a:buClr>
              <a:buSzTx/>
              <a:buFont typeface="Courier New" panose="02070309020205020404" pitchFamily="49" charset="0"/>
              <a:buChar char="o"/>
              <a:tabLst/>
              <a:defRPr/>
            </a:pPr>
            <a:r>
              <a:rPr lang="en-US" sz="1600" dirty="0">
                <a:solidFill>
                  <a:schemeClr val="bg1"/>
                </a:solidFill>
                <a:latin typeface="Calibri" panose="020F0502020204030204"/>
              </a:rPr>
              <a:t>This analysis calls into question whether the practice of discounting should continue.</a:t>
            </a:r>
            <a:endParaRPr kumimoji="0" lang="en-US" sz="16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A0933DFE-F5A7-E252-4AE5-E242B79584FF}"/>
              </a:ext>
            </a:extLst>
          </p:cNvPr>
          <p:cNvPicPr>
            <a:picLocks noChangeAspect="1"/>
          </p:cNvPicPr>
          <p:nvPr/>
        </p:nvPicPr>
        <p:blipFill>
          <a:blip r:embed="rId3"/>
          <a:stretch>
            <a:fillRect/>
          </a:stretch>
        </p:blipFill>
        <p:spPr>
          <a:xfrm>
            <a:off x="6474639" y="3661843"/>
            <a:ext cx="3691915" cy="3033926"/>
          </a:xfrm>
          <a:prstGeom prst="rect">
            <a:avLst/>
          </a:prstGeom>
        </p:spPr>
      </p:pic>
    </p:spTree>
    <p:extLst>
      <p:ext uri="{BB962C8B-B14F-4D97-AF65-F5344CB8AC3E}">
        <p14:creationId xmlns:p14="http://schemas.microsoft.com/office/powerpoint/2010/main" val="35617600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C9BE9-5815-3DAF-68DF-E80E08C138AD}"/>
              </a:ext>
            </a:extLst>
          </p:cNvPr>
          <p:cNvSpPr>
            <a:spLocks noGrp="1"/>
          </p:cNvSpPr>
          <p:nvPr>
            <p:ph type="title"/>
          </p:nvPr>
        </p:nvSpPr>
        <p:spPr/>
        <p:txBody>
          <a:bodyPr/>
          <a:lstStyle/>
          <a:p>
            <a:pPr algn="ctr"/>
            <a:r>
              <a:rPr lang="en-US" dirty="0"/>
              <a:t>Recommendations</a:t>
            </a:r>
          </a:p>
        </p:txBody>
      </p:sp>
      <p:sp>
        <p:nvSpPr>
          <p:cNvPr id="3" name="Content Placeholder 2">
            <a:extLst>
              <a:ext uri="{FF2B5EF4-FFF2-40B4-BE49-F238E27FC236}">
                <a16:creationId xmlns:a16="http://schemas.microsoft.com/office/drawing/2014/main" id="{CAD109EA-C066-FEF5-E359-938812CC188D}"/>
              </a:ext>
            </a:extLst>
          </p:cNvPr>
          <p:cNvSpPr>
            <a:spLocks noGrp="1"/>
          </p:cNvSpPr>
          <p:nvPr>
            <p:ph idx="1"/>
          </p:nvPr>
        </p:nvSpPr>
        <p:spPr/>
        <p:txBody>
          <a:bodyPr/>
          <a:lstStyle/>
          <a:p>
            <a:pPr>
              <a:buFont typeface="Wingdings" panose="05000000000000000000" pitchFamily="2" charset="2"/>
              <a:buChar char="v"/>
            </a:pPr>
            <a:r>
              <a:rPr lang="en-US" dirty="0">
                <a:solidFill>
                  <a:schemeClr val="tx1"/>
                </a:solidFill>
              </a:rPr>
              <a:t> Pricing has the greatest effect on profit, so it may benefit the store to pay attention to its pricing strategy, possibly increasing the price of some items (e.g. Electronics).</a:t>
            </a:r>
          </a:p>
          <a:p>
            <a:pPr>
              <a:buFont typeface="Wingdings" panose="05000000000000000000" pitchFamily="2" charset="2"/>
              <a:buChar char="v"/>
            </a:pPr>
            <a:r>
              <a:rPr lang="en-US" dirty="0">
                <a:solidFill>
                  <a:schemeClr val="tx1"/>
                </a:solidFill>
              </a:rPr>
              <a:t>Occasional customers were the most profitable segment, but it received only the second-highest amount of marketing spend. The store may see more profits if it focuses on the occasional customer segment with some kind of campaign.</a:t>
            </a:r>
          </a:p>
          <a:p>
            <a:pPr>
              <a:buFont typeface="Wingdings" panose="05000000000000000000" pitchFamily="2" charset="2"/>
              <a:buChar char="v"/>
            </a:pPr>
            <a:r>
              <a:rPr lang="en-US" dirty="0">
                <a:solidFill>
                  <a:schemeClr val="tx1"/>
                </a:solidFill>
              </a:rPr>
              <a:t>Most of the store’s customers are Regular customers, indicating that they make recurring purchases. To reward this buying behavior, the store could implement a rewards program, offering free items or discounted items after making a specified number of purchases or after spending a certain amount.</a:t>
            </a:r>
          </a:p>
          <a:p>
            <a:pPr>
              <a:buFont typeface="Wingdings" panose="05000000000000000000" pitchFamily="2" charset="2"/>
              <a:buChar char="v"/>
            </a:pPr>
            <a:r>
              <a:rPr lang="en-US" dirty="0">
                <a:solidFill>
                  <a:schemeClr val="tx1"/>
                </a:solidFill>
              </a:rPr>
              <a:t>Premium customers are not marketed to at the same level as Regular and Occasional customers, to better take advantage of the Premium customer segment, more marketing can be  targeted towards them.</a:t>
            </a:r>
          </a:p>
          <a:p>
            <a:pPr>
              <a:buFont typeface="Wingdings" panose="05000000000000000000" pitchFamily="2" charset="2"/>
              <a:buChar char="v"/>
            </a:pPr>
            <a:endParaRPr lang="en-US" dirty="0">
              <a:solidFill>
                <a:schemeClr val="tx1"/>
              </a:solidFill>
            </a:endParaRPr>
          </a:p>
          <a:p>
            <a:pPr>
              <a:buFont typeface="Wingdings" panose="05000000000000000000" pitchFamily="2" charset="2"/>
              <a:buChar char="v"/>
            </a:pPr>
            <a:endParaRPr lang="en-US" dirty="0">
              <a:solidFill>
                <a:schemeClr val="tx1"/>
              </a:solidFill>
            </a:endParaRPr>
          </a:p>
        </p:txBody>
      </p:sp>
    </p:spTree>
    <p:extLst>
      <p:ext uri="{BB962C8B-B14F-4D97-AF65-F5344CB8AC3E}">
        <p14:creationId xmlns:p14="http://schemas.microsoft.com/office/powerpoint/2010/main" val="23399100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9324D-80A3-0C41-405A-5FEB1949BD5C}"/>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0FBCBDDE-8E74-A65E-BB13-02E010060401}"/>
              </a:ext>
            </a:extLst>
          </p:cNvPr>
          <p:cNvSpPr>
            <a:spLocks noGrp="1"/>
          </p:cNvSpPr>
          <p:nvPr>
            <p:ph idx="1"/>
          </p:nvPr>
        </p:nvSpPr>
        <p:spPr/>
        <p:txBody>
          <a:bodyPr/>
          <a:lstStyle/>
          <a:p>
            <a:pPr>
              <a:buFont typeface="Wingdings" panose="05000000000000000000" pitchFamily="2" charset="2"/>
              <a:buChar char="v"/>
            </a:pPr>
            <a:r>
              <a:rPr lang="en-US" dirty="0">
                <a:solidFill>
                  <a:schemeClr val="tx1"/>
                </a:solidFill>
              </a:rPr>
              <a:t> The store should rethink its discount campaign as it hasn’t been shown to affect Units sold or Profit.</a:t>
            </a:r>
          </a:p>
          <a:p>
            <a:pPr>
              <a:buFont typeface="Wingdings" panose="05000000000000000000" pitchFamily="2" charset="2"/>
              <a:buChar char="v"/>
            </a:pPr>
            <a:r>
              <a:rPr lang="en-US" dirty="0">
                <a:solidFill>
                  <a:schemeClr val="tx1"/>
                </a:solidFill>
              </a:rPr>
              <a:t> An assessment of the pricing strategy should be undertaken, as price had the greatest relationship to profit.</a:t>
            </a:r>
          </a:p>
          <a:p>
            <a:pPr>
              <a:buFont typeface="Wingdings" panose="05000000000000000000" pitchFamily="2" charset="2"/>
              <a:buChar char="v"/>
            </a:pPr>
            <a:endParaRPr lang="en-US" dirty="0">
              <a:solidFill>
                <a:schemeClr val="tx1"/>
              </a:solidFill>
            </a:endParaRPr>
          </a:p>
          <a:p>
            <a:pPr>
              <a:buFont typeface="Wingdings" panose="05000000000000000000" pitchFamily="2" charset="2"/>
              <a:buChar char="v"/>
            </a:pPr>
            <a:endParaRPr lang="en-US" dirty="0">
              <a:solidFill>
                <a:schemeClr val="tx1"/>
              </a:solidFill>
            </a:endParaRPr>
          </a:p>
          <a:p>
            <a:pPr>
              <a:buFont typeface="Wingdings" panose="05000000000000000000" pitchFamily="2" charset="2"/>
              <a:buChar char="v"/>
            </a:pPr>
            <a:endParaRPr lang="en-US" dirty="0"/>
          </a:p>
          <a:p>
            <a:pPr>
              <a:buFont typeface="Wingdings" panose="05000000000000000000" pitchFamily="2" charset="2"/>
              <a:buChar char="v"/>
            </a:pPr>
            <a:endParaRPr lang="en-US" dirty="0"/>
          </a:p>
        </p:txBody>
      </p:sp>
    </p:spTree>
    <p:extLst>
      <p:ext uri="{BB962C8B-B14F-4D97-AF65-F5344CB8AC3E}">
        <p14:creationId xmlns:p14="http://schemas.microsoft.com/office/powerpoint/2010/main" val="486923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16756-4429-349B-EAB3-3E0F03E913A2}"/>
              </a:ext>
            </a:extLst>
          </p:cNvPr>
          <p:cNvSpPr>
            <a:spLocks noGrp="1"/>
          </p:cNvSpPr>
          <p:nvPr>
            <p:ph type="title"/>
          </p:nvPr>
        </p:nvSpPr>
        <p:spPr>
          <a:xfrm>
            <a:off x="7867744" y="320313"/>
            <a:ext cx="3690257" cy="1450757"/>
          </a:xfrm>
        </p:spPr>
        <p:txBody>
          <a:bodyPr vert="horz" lIns="91440" tIns="45720" rIns="91440" bIns="45720" rtlCol="0">
            <a:normAutofit/>
          </a:bodyPr>
          <a:lstStyle/>
          <a:p>
            <a:r>
              <a:rPr lang="en-US" dirty="0"/>
              <a:t>Business Problem</a:t>
            </a:r>
          </a:p>
        </p:txBody>
      </p:sp>
      <p:sp>
        <p:nvSpPr>
          <p:cNvPr id="8" name="Content Placeholder 7">
            <a:extLst>
              <a:ext uri="{FF2B5EF4-FFF2-40B4-BE49-F238E27FC236}">
                <a16:creationId xmlns:a16="http://schemas.microsoft.com/office/drawing/2014/main" id="{7D7E0535-0441-4CD4-9850-8FF26D236BAB}"/>
              </a:ext>
            </a:extLst>
          </p:cNvPr>
          <p:cNvSpPr>
            <a:spLocks noGrp="1"/>
          </p:cNvSpPr>
          <p:nvPr>
            <p:ph idx="1"/>
          </p:nvPr>
        </p:nvSpPr>
        <p:spPr>
          <a:xfrm>
            <a:off x="7859485" y="2198913"/>
            <a:ext cx="3690257" cy="3943701"/>
          </a:xfrm>
        </p:spPr>
        <p:txBody>
          <a:bodyPr>
            <a:normAutofit fontScale="92500" lnSpcReduction="10000"/>
          </a:bodyPr>
          <a:lstStyle/>
          <a:p>
            <a:pPr>
              <a:buFont typeface="Wingdings" panose="05000000000000000000" pitchFamily="2" charset="2"/>
              <a:buChar char="v"/>
            </a:pPr>
            <a:r>
              <a:rPr lang="en-US" dirty="0"/>
              <a:t>The key business problem to be solved is regarding profit. </a:t>
            </a:r>
          </a:p>
          <a:p>
            <a:pPr>
              <a:buFont typeface="Wingdings" panose="05000000000000000000" pitchFamily="2" charset="2"/>
              <a:buChar char="v"/>
            </a:pPr>
            <a:r>
              <a:rPr lang="en-US" dirty="0"/>
              <a:t>We need to know what factors of the sales equation impact profit most and whether we can accurately predict profit based on the features of the sales equation.</a:t>
            </a:r>
          </a:p>
          <a:p>
            <a:pPr>
              <a:buFont typeface="Wingdings" panose="05000000000000000000" pitchFamily="2" charset="2"/>
              <a:buChar char="v"/>
            </a:pPr>
            <a:r>
              <a:rPr lang="en-US" dirty="0"/>
              <a:t>In addition, we would like to know the best-selling product category and the customer segment with the highest profitability.</a:t>
            </a:r>
          </a:p>
          <a:p>
            <a:pPr>
              <a:buFont typeface="Wingdings" panose="05000000000000000000" pitchFamily="2" charset="2"/>
              <a:buChar char="v"/>
            </a:pPr>
            <a:r>
              <a:rPr lang="en-US" dirty="0"/>
              <a:t>The features of the sales formula are: Price, Discount, Marketing Spend, and Units Sold</a:t>
            </a:r>
          </a:p>
          <a:p>
            <a:endParaRPr lang="en-US" dirty="0"/>
          </a:p>
        </p:txBody>
      </p:sp>
      <p:pic>
        <p:nvPicPr>
          <p:cNvPr id="4" name="Content Placeholder 3">
            <a:extLst>
              <a:ext uri="{FF2B5EF4-FFF2-40B4-BE49-F238E27FC236}">
                <a16:creationId xmlns:a16="http://schemas.microsoft.com/office/drawing/2014/main" id="{8912DAB1-35D3-8DCD-36BE-06926562499A}"/>
              </a:ext>
            </a:extLst>
          </p:cNvPr>
          <p:cNvPicPr>
            <a:picLocks noChangeAspect="1"/>
          </p:cNvPicPr>
          <p:nvPr/>
        </p:nvPicPr>
        <p:blipFill>
          <a:blip r:embed="rId2"/>
          <a:srcRect l="6737" r="6474" b="-1"/>
          <a:stretch>
            <a:fillRect/>
          </a:stretch>
        </p:blipFill>
        <p:spPr>
          <a:xfrm>
            <a:off x="633999" y="640081"/>
            <a:ext cx="6909801" cy="5314406"/>
          </a:xfrm>
          <a:prstGeom prst="rect">
            <a:avLst/>
          </a:prstGeom>
        </p:spPr>
      </p:pic>
    </p:spTree>
    <p:extLst>
      <p:ext uri="{BB962C8B-B14F-4D97-AF65-F5344CB8AC3E}">
        <p14:creationId xmlns:p14="http://schemas.microsoft.com/office/powerpoint/2010/main" val="56071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agnifying glass showing decling performance">
            <a:extLst>
              <a:ext uri="{FF2B5EF4-FFF2-40B4-BE49-F238E27FC236}">
                <a16:creationId xmlns:a16="http://schemas.microsoft.com/office/drawing/2014/main" id="{36C99DC1-9889-872F-C130-69CC3E1A725B}"/>
              </a:ext>
            </a:extLst>
          </p:cNvPr>
          <p:cNvPicPr>
            <a:picLocks noChangeAspect="1"/>
          </p:cNvPicPr>
          <p:nvPr/>
        </p:nvPicPr>
        <p:blipFill>
          <a:blip r:embed="rId2">
            <a:alphaModFix amt="35000"/>
          </a:blip>
          <a:srcRect t="1220" b="14510"/>
          <a:stretch>
            <a:fillRect/>
          </a:stretch>
        </p:blipFill>
        <p:spPr>
          <a:xfrm>
            <a:off x="20" y="10"/>
            <a:ext cx="12191980" cy="6857990"/>
          </a:xfrm>
          <a:prstGeom prst="rect">
            <a:avLst/>
          </a:prstGeom>
        </p:spPr>
      </p:pic>
      <p:cxnSp>
        <p:nvCxnSpPr>
          <p:cNvPr id="9" name="Straight Connector 8">
            <a:extLst>
              <a:ext uri="{FF2B5EF4-FFF2-40B4-BE49-F238E27FC236}">
                <a16:creationId xmlns:a16="http://schemas.microsoft.com/office/drawing/2014/main" id="{22E0153F-9015-419B-A6CF-89D70D5A90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AE57AD1-94F3-5F47-EF28-67E3B6388410}"/>
              </a:ext>
            </a:extLst>
          </p:cNvPr>
          <p:cNvSpPr>
            <a:spLocks noGrp="1"/>
          </p:cNvSpPr>
          <p:nvPr>
            <p:ph type="title"/>
          </p:nvPr>
        </p:nvSpPr>
        <p:spPr>
          <a:xfrm>
            <a:off x="1097280" y="286603"/>
            <a:ext cx="10058400" cy="1450757"/>
          </a:xfrm>
        </p:spPr>
        <p:txBody>
          <a:bodyPr>
            <a:normAutofit/>
          </a:bodyPr>
          <a:lstStyle/>
          <a:p>
            <a:r>
              <a:rPr lang="en-US">
                <a:solidFill>
                  <a:schemeClr val="tx1"/>
                </a:solidFill>
              </a:rPr>
              <a:t>Data Preprocessing</a:t>
            </a:r>
          </a:p>
        </p:txBody>
      </p:sp>
      <p:sp>
        <p:nvSpPr>
          <p:cNvPr id="3" name="Content Placeholder 2">
            <a:extLst>
              <a:ext uri="{FF2B5EF4-FFF2-40B4-BE49-F238E27FC236}">
                <a16:creationId xmlns:a16="http://schemas.microsoft.com/office/drawing/2014/main" id="{34EC1A64-939A-D2FA-DB32-ECF6D3587A2B}"/>
              </a:ext>
            </a:extLst>
          </p:cNvPr>
          <p:cNvSpPr>
            <a:spLocks noGrp="1"/>
          </p:cNvSpPr>
          <p:nvPr>
            <p:ph idx="1"/>
          </p:nvPr>
        </p:nvSpPr>
        <p:spPr>
          <a:xfrm>
            <a:off x="1097280" y="1845734"/>
            <a:ext cx="10058400" cy="4023360"/>
          </a:xfrm>
        </p:spPr>
        <p:txBody>
          <a:bodyPr>
            <a:normAutofit/>
          </a:bodyPr>
          <a:lstStyle/>
          <a:p>
            <a:pPr>
              <a:buFont typeface="Wingdings" panose="05000000000000000000" pitchFamily="2" charset="2"/>
              <a:buChar char="v"/>
            </a:pPr>
            <a:r>
              <a:rPr lang="en-US">
                <a:solidFill>
                  <a:schemeClr val="tx1"/>
                </a:solidFill>
              </a:rPr>
              <a:t>The data for this analysis was procured from Kaggle</a:t>
            </a:r>
          </a:p>
          <a:p>
            <a:pPr lvl="1">
              <a:buFont typeface="Wingdings" panose="05000000000000000000" pitchFamily="2" charset="2"/>
              <a:buChar char="v"/>
            </a:pPr>
            <a:r>
              <a:rPr lang="en-US">
                <a:solidFill>
                  <a:schemeClr val="tx1"/>
                </a:solidFill>
                <a:hlinkClick r:id="rId3"/>
              </a:rPr>
              <a:t>https://www.kaggle.com/datasets/nevildhinoja/e-commerce-sales-prediction-dataset</a:t>
            </a:r>
            <a:endParaRPr lang="en-US">
              <a:solidFill>
                <a:schemeClr val="tx1"/>
              </a:solidFill>
            </a:endParaRPr>
          </a:p>
          <a:p>
            <a:pPr lvl="1">
              <a:buFont typeface="Wingdings" panose="05000000000000000000" pitchFamily="2" charset="2"/>
              <a:buChar char="v"/>
            </a:pPr>
            <a:r>
              <a:rPr lang="en-US">
                <a:solidFill>
                  <a:schemeClr val="tx1"/>
                </a:solidFill>
              </a:rPr>
              <a:t>In total, there were 1000 rows of data</a:t>
            </a:r>
          </a:p>
          <a:p>
            <a:pPr>
              <a:buFont typeface="Wingdings" panose="05000000000000000000" pitchFamily="2" charset="2"/>
              <a:buChar char="v"/>
            </a:pPr>
            <a:r>
              <a:rPr lang="en-US">
                <a:solidFill>
                  <a:schemeClr val="tx1"/>
                </a:solidFill>
              </a:rPr>
              <a:t>The data was relatively clean from the start, however, a few columns (Profit, Year, Month) were added to aid in the analysis.</a:t>
            </a:r>
          </a:p>
          <a:p>
            <a:pPr>
              <a:buFont typeface="Wingdings" panose="05000000000000000000" pitchFamily="2" charset="2"/>
              <a:buChar char="v"/>
            </a:pPr>
            <a:r>
              <a:rPr lang="en-US">
                <a:solidFill>
                  <a:schemeClr val="tx1"/>
                </a:solidFill>
              </a:rPr>
              <a:t>Initial analysis was done in Microsoft Excel utilizing Pivot Tables and graphs. Some additional work was also done in Microsoft BI.</a:t>
            </a:r>
          </a:p>
          <a:p>
            <a:pPr>
              <a:buFont typeface="Wingdings" panose="05000000000000000000" pitchFamily="2" charset="2"/>
              <a:buChar char="v"/>
            </a:pPr>
            <a:r>
              <a:rPr lang="en-US">
                <a:solidFill>
                  <a:schemeClr val="tx1"/>
                </a:solidFill>
              </a:rPr>
              <a:t>Further analysis was conducted in Python, mainly for data visualizations as well as for linear regression analysis</a:t>
            </a:r>
          </a:p>
          <a:p>
            <a:pPr>
              <a:buFont typeface="Wingdings" panose="05000000000000000000" pitchFamily="2" charset="2"/>
              <a:buChar char="v"/>
            </a:pPr>
            <a:r>
              <a:rPr lang="en-US">
                <a:solidFill>
                  <a:schemeClr val="tx1"/>
                </a:solidFill>
              </a:rPr>
              <a:t>SQL was used to aggregate data and provide insights into the nature of the data.</a:t>
            </a:r>
          </a:p>
        </p:txBody>
      </p:sp>
      <p:sp>
        <p:nvSpPr>
          <p:cNvPr id="11" name="Rectangle 10">
            <a:extLst>
              <a:ext uri="{FF2B5EF4-FFF2-40B4-BE49-F238E27FC236}">
                <a16:creationId xmlns:a16="http://schemas.microsoft.com/office/drawing/2014/main" id="{19C0D743-B1D4-4E51-9DA7-C7D5DFB38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5BA3F4"/>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9C79E85A-4471-4765-8CC6-CC72735E6D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44466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8607622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B8A1B5F-0801-4AFF-A489-335B6A851F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 name="Rectangle 9">
            <a:extLst>
              <a:ext uri="{FF2B5EF4-FFF2-40B4-BE49-F238E27FC236}">
                <a16:creationId xmlns:a16="http://schemas.microsoft.com/office/drawing/2014/main" id="{06201B52-6441-4DBA-BACE-235977581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89DF3DBB-17DD-4058-A944-5578E18A031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17D48500-E19A-4BAD-9A4A-6ED83BB73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9473B4-224D-7E33-B3B6-B7FDA754699D}"/>
              </a:ext>
            </a:extLst>
          </p:cNvPr>
          <p:cNvSpPr>
            <a:spLocks noGrp="1"/>
          </p:cNvSpPr>
          <p:nvPr>
            <p:ph type="title"/>
          </p:nvPr>
        </p:nvSpPr>
        <p:spPr>
          <a:xfrm>
            <a:off x="5138928" y="988741"/>
            <a:ext cx="6248416" cy="4880518"/>
          </a:xfrm>
          <a:noFill/>
          <a:ln>
            <a:noFill/>
          </a:ln>
        </p:spPr>
        <p:txBody>
          <a:bodyPr vert="horz" wrap="square" lIns="91440" tIns="45720" rIns="91440" bIns="45720" rtlCol="0" anchor="ctr">
            <a:normAutofit/>
          </a:bodyPr>
          <a:lstStyle/>
          <a:p>
            <a:r>
              <a:rPr lang="en-US" sz="5400" dirty="0">
                <a:solidFill>
                  <a:srgbClr val="FFFFFF"/>
                </a:solidFill>
              </a:rPr>
              <a:t>Product Category Data</a:t>
            </a:r>
          </a:p>
        </p:txBody>
      </p:sp>
      <p:sp>
        <p:nvSpPr>
          <p:cNvPr id="16" name="Rectangle 15">
            <a:extLst>
              <a:ext uri="{FF2B5EF4-FFF2-40B4-BE49-F238E27FC236}">
                <a16:creationId xmlns:a16="http://schemas.microsoft.com/office/drawing/2014/main" id="{E879263E-7781-443B-B383-34A6A6BD5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2">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8" name="Rectangle 17">
            <a:extLst>
              <a:ext uri="{FF2B5EF4-FFF2-40B4-BE49-F238E27FC236}">
                <a16:creationId xmlns:a16="http://schemas.microsoft.com/office/drawing/2014/main" id="{C30DE1BD-C9C5-48F0-960E-9E9EB2CE6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bg2">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278688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6669F804-A677-4B75-95F4-A5E4426FB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4" name="Content Placeholder 3">
            <a:extLst>
              <a:ext uri="{FF2B5EF4-FFF2-40B4-BE49-F238E27FC236}">
                <a16:creationId xmlns:a16="http://schemas.microsoft.com/office/drawing/2014/main" id="{1854B179-995E-D623-9390-B7A4931B8D87}"/>
              </a:ext>
            </a:extLst>
          </p:cNvPr>
          <p:cNvGraphicFramePr>
            <a:graphicFrameLocks noGrp="1"/>
          </p:cNvGraphicFramePr>
          <p:nvPr>
            <p:ph idx="1"/>
            <p:extLst>
              <p:ext uri="{D42A27DB-BD31-4B8C-83A1-F6EECF244321}">
                <p14:modId xmlns:p14="http://schemas.microsoft.com/office/powerpoint/2010/main" val="2880305959"/>
              </p:ext>
            </p:extLst>
          </p:nvPr>
        </p:nvGraphicFramePr>
        <p:xfrm>
          <a:off x="4741863" y="639763"/>
          <a:ext cx="6797675" cy="5649912"/>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2EB57E38-B33E-883B-42A9-DC5485C3C4C3}"/>
              </a:ext>
            </a:extLst>
          </p:cNvPr>
          <p:cNvSpPr txBox="1"/>
          <p:nvPr/>
        </p:nvSpPr>
        <p:spPr>
          <a:xfrm>
            <a:off x="0" y="108155"/>
            <a:ext cx="4040071" cy="286232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Fashion and Toys had the highest average discount amongst the product categories</a:t>
            </a:r>
          </a:p>
          <a:p>
            <a:pPr marL="285750" indent="-285750">
              <a:buFont typeface="Arial" panose="020B0604020202020204" pitchFamily="34" charset="0"/>
              <a:buChar char="•"/>
            </a:pPr>
            <a:r>
              <a:rPr lang="en-US" dirty="0">
                <a:solidFill>
                  <a:schemeClr val="bg1"/>
                </a:solidFill>
              </a:rPr>
              <a:t>Home Décor had the lowest average discount</a:t>
            </a:r>
          </a:p>
          <a:p>
            <a:pPr marL="285750" indent="-285750">
              <a:buFont typeface="Arial" panose="020B0604020202020204" pitchFamily="34" charset="0"/>
              <a:buChar char="•"/>
            </a:pPr>
            <a:r>
              <a:rPr lang="en-US" dirty="0">
                <a:solidFill>
                  <a:schemeClr val="bg1"/>
                </a:solidFill>
              </a:rPr>
              <a:t>All of the discounts are averaged within a few dollars of each other showing that no product category is specifically targeted for discounted pricing</a:t>
            </a:r>
          </a:p>
        </p:txBody>
      </p:sp>
    </p:spTree>
    <p:extLst>
      <p:ext uri="{BB962C8B-B14F-4D97-AF65-F5344CB8AC3E}">
        <p14:creationId xmlns:p14="http://schemas.microsoft.com/office/powerpoint/2010/main" val="1283496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4" name="Content Placeholder 35">
            <a:extLst>
              <a:ext uri="{FF2B5EF4-FFF2-40B4-BE49-F238E27FC236}">
                <a16:creationId xmlns:a16="http://schemas.microsoft.com/office/drawing/2014/main" id="{A82C3288-3B75-51C7-3EA5-9D2DF1EF3759}"/>
              </a:ext>
            </a:extLst>
          </p:cNvPr>
          <p:cNvGraphicFramePr>
            <a:graphicFrameLocks noGrp="1"/>
          </p:cNvGraphicFramePr>
          <p:nvPr>
            <p:ph idx="1"/>
            <p:extLst>
              <p:ext uri="{D42A27DB-BD31-4B8C-83A1-F6EECF244321}">
                <p14:modId xmlns:p14="http://schemas.microsoft.com/office/powerpoint/2010/main" val="1197633919"/>
              </p:ext>
            </p:extLst>
          </p:nvPr>
        </p:nvGraphicFramePr>
        <p:xfrm>
          <a:off x="4741863" y="606425"/>
          <a:ext cx="6413500" cy="564515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BA23447B-A82E-990B-345A-8E6A49A74369}"/>
              </a:ext>
            </a:extLst>
          </p:cNvPr>
          <p:cNvSpPr txBox="1"/>
          <p:nvPr/>
        </p:nvSpPr>
        <p:spPr>
          <a:xfrm>
            <a:off x="78658" y="108155"/>
            <a:ext cx="3972149" cy="2585323"/>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Electronics was the best-selling product category, totaling over 6200 units</a:t>
            </a:r>
          </a:p>
          <a:p>
            <a:pPr marL="742950" lvl="1" indent="-285750">
              <a:buFont typeface="Arial" panose="020B0604020202020204" pitchFamily="34" charset="0"/>
              <a:buChar char="•"/>
            </a:pPr>
            <a:r>
              <a:rPr lang="en-US" dirty="0">
                <a:solidFill>
                  <a:schemeClr val="bg1"/>
                </a:solidFill>
              </a:rPr>
              <a:t>Sports was the second best-selling category</a:t>
            </a:r>
          </a:p>
          <a:p>
            <a:pPr marL="285750" indent="-285750">
              <a:buFont typeface="Arial" panose="020B0604020202020204" pitchFamily="34" charset="0"/>
              <a:buChar char="•"/>
            </a:pPr>
            <a:r>
              <a:rPr lang="en-US" dirty="0">
                <a:solidFill>
                  <a:schemeClr val="bg1"/>
                </a:solidFill>
              </a:rPr>
              <a:t>Fashion and Home Décor were the poorest selling categories. This could be due to low popularity amongst the target market</a:t>
            </a:r>
          </a:p>
        </p:txBody>
      </p:sp>
    </p:spTree>
    <p:extLst>
      <p:ext uri="{BB962C8B-B14F-4D97-AF65-F5344CB8AC3E}">
        <p14:creationId xmlns:p14="http://schemas.microsoft.com/office/powerpoint/2010/main" val="2331326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4" name="Content Placeholder 3">
            <a:extLst>
              <a:ext uri="{FF2B5EF4-FFF2-40B4-BE49-F238E27FC236}">
                <a16:creationId xmlns:a16="http://schemas.microsoft.com/office/drawing/2014/main" id="{1B76FD48-DDBB-4480-99D7-6A1C6C6D605B}"/>
              </a:ext>
            </a:extLst>
          </p:cNvPr>
          <p:cNvGraphicFramePr>
            <a:graphicFrameLocks noGrp="1"/>
          </p:cNvGraphicFramePr>
          <p:nvPr>
            <p:ph idx="1"/>
            <p:extLst>
              <p:ext uri="{D42A27DB-BD31-4B8C-83A1-F6EECF244321}">
                <p14:modId xmlns:p14="http://schemas.microsoft.com/office/powerpoint/2010/main" val="4073624753"/>
              </p:ext>
            </p:extLst>
          </p:nvPr>
        </p:nvGraphicFramePr>
        <p:xfrm>
          <a:off x="4741863" y="606425"/>
          <a:ext cx="6413500" cy="564515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17E9BE56-6979-1C25-D12B-7CD1CF2E4091}"/>
              </a:ext>
            </a:extLst>
          </p:cNvPr>
          <p:cNvSpPr txBox="1"/>
          <p:nvPr/>
        </p:nvSpPr>
        <p:spPr>
          <a:xfrm>
            <a:off x="0" y="275303"/>
            <a:ext cx="4104079" cy="120032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Sports is the highest priced product category, followed by fashion</a:t>
            </a:r>
          </a:p>
          <a:p>
            <a:pPr marL="285750" indent="-285750">
              <a:buFont typeface="Arial" panose="020B0604020202020204" pitchFamily="34" charset="0"/>
              <a:buChar char="•"/>
            </a:pPr>
            <a:r>
              <a:rPr lang="en-US" dirty="0">
                <a:solidFill>
                  <a:schemeClr val="bg1"/>
                </a:solidFill>
              </a:rPr>
              <a:t>Electronics are the cheapest product category</a:t>
            </a:r>
          </a:p>
        </p:txBody>
      </p:sp>
    </p:spTree>
    <p:extLst>
      <p:ext uri="{BB962C8B-B14F-4D97-AF65-F5344CB8AC3E}">
        <p14:creationId xmlns:p14="http://schemas.microsoft.com/office/powerpoint/2010/main" val="879174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Content Placeholder 3">
            <a:extLst>
              <a:ext uri="{FF2B5EF4-FFF2-40B4-BE49-F238E27FC236}">
                <a16:creationId xmlns:a16="http://schemas.microsoft.com/office/drawing/2014/main" id="{D6ADA756-B461-C27C-A145-12371B299A2B}"/>
              </a:ext>
            </a:extLst>
          </p:cNvPr>
          <p:cNvPicPr>
            <a:picLocks noGrp="1" noChangeAspect="1"/>
          </p:cNvPicPr>
          <p:nvPr>
            <p:ph idx="1"/>
          </p:nvPr>
        </p:nvPicPr>
        <p:blipFill>
          <a:blip r:embed="rId2"/>
          <a:stretch>
            <a:fillRect/>
          </a:stretch>
        </p:blipFill>
        <p:spPr>
          <a:xfrm>
            <a:off x="5152103" y="1160206"/>
            <a:ext cx="6233652" cy="4876799"/>
          </a:xfrm>
          <a:prstGeom prst="rect">
            <a:avLst/>
          </a:prstGeom>
        </p:spPr>
      </p:pic>
      <p:sp>
        <p:nvSpPr>
          <p:cNvPr id="5" name="TextBox 4">
            <a:extLst>
              <a:ext uri="{FF2B5EF4-FFF2-40B4-BE49-F238E27FC236}">
                <a16:creationId xmlns:a16="http://schemas.microsoft.com/office/drawing/2014/main" id="{64618816-1B92-6D85-9F05-DA6A5376FBD0}"/>
              </a:ext>
            </a:extLst>
          </p:cNvPr>
          <p:cNvSpPr txBox="1"/>
          <p:nvPr/>
        </p:nvSpPr>
        <p:spPr>
          <a:xfrm>
            <a:off x="0" y="88490"/>
            <a:ext cx="3912055" cy="4524315"/>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Sports was the most profitable product category</a:t>
            </a:r>
          </a:p>
          <a:p>
            <a:pPr marL="742950" lvl="1" indent="-285750">
              <a:buFont typeface="Arial" panose="020B0604020202020204" pitchFamily="34" charset="0"/>
              <a:buChar char="•"/>
            </a:pPr>
            <a:r>
              <a:rPr lang="en-US" dirty="0">
                <a:solidFill>
                  <a:schemeClr val="bg1"/>
                </a:solidFill>
              </a:rPr>
              <a:t>Sports was not the highest selling category meaning that its profitability is likely tied to pricing</a:t>
            </a:r>
          </a:p>
          <a:p>
            <a:pPr marL="285750" indent="-285750">
              <a:buFont typeface="Arial" panose="020B0604020202020204" pitchFamily="34" charset="0"/>
              <a:buChar char="•"/>
            </a:pPr>
            <a:r>
              <a:rPr lang="en-US" dirty="0">
                <a:solidFill>
                  <a:schemeClr val="bg1"/>
                </a:solidFill>
              </a:rPr>
              <a:t>Fashion was the second-best-selling category even though it sold the 4</a:t>
            </a:r>
            <a:r>
              <a:rPr lang="en-US" baseline="30000" dirty="0">
                <a:solidFill>
                  <a:schemeClr val="bg1"/>
                </a:solidFill>
              </a:rPr>
              <a:t>th</a:t>
            </a:r>
            <a:r>
              <a:rPr lang="en-US" dirty="0">
                <a:solidFill>
                  <a:schemeClr val="bg1"/>
                </a:solidFill>
              </a:rPr>
              <a:t> most units per category</a:t>
            </a:r>
          </a:p>
          <a:p>
            <a:pPr marL="285750" indent="-285750">
              <a:buFont typeface="Arial" panose="020B0604020202020204" pitchFamily="34" charset="0"/>
              <a:buChar char="•"/>
            </a:pPr>
            <a:r>
              <a:rPr lang="en-US" dirty="0">
                <a:solidFill>
                  <a:schemeClr val="bg1"/>
                </a:solidFill>
              </a:rPr>
              <a:t>Home Décor was the least profitable, it was also amongst the poorer sellers in terms of units sold</a:t>
            </a:r>
          </a:p>
          <a:p>
            <a:pPr marL="285750" indent="-285750">
              <a:buFont typeface="Arial" panose="020B0604020202020204" pitchFamily="34" charset="0"/>
              <a:buChar char="•"/>
            </a:pPr>
            <a:r>
              <a:rPr lang="en-US" dirty="0">
                <a:solidFill>
                  <a:schemeClr val="bg1"/>
                </a:solidFill>
              </a:rPr>
              <a:t>Electronics was the best-selling product category but not the most profitable. This is due to its low average price.</a:t>
            </a:r>
          </a:p>
        </p:txBody>
      </p:sp>
    </p:spTree>
    <p:extLst>
      <p:ext uri="{BB962C8B-B14F-4D97-AF65-F5344CB8AC3E}">
        <p14:creationId xmlns:p14="http://schemas.microsoft.com/office/powerpoint/2010/main" val="1317798805"/>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TM16401371[[fn=Atlas]]</Template>
  <TotalTime>6466</TotalTime>
  <Words>1238</Words>
  <Application>Microsoft Office PowerPoint</Application>
  <PresentationFormat>Widescreen</PresentationFormat>
  <Paragraphs>136</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Aptos</vt:lpstr>
      <vt:lpstr>Arial</vt:lpstr>
      <vt:lpstr>Calibri</vt:lpstr>
      <vt:lpstr>Calibri Light</vt:lpstr>
      <vt:lpstr>Courier New</vt:lpstr>
      <vt:lpstr>Wingdings</vt:lpstr>
      <vt:lpstr>Retrospect</vt:lpstr>
      <vt:lpstr>E-Commerce Store Sales Investigation</vt:lpstr>
      <vt:lpstr>Summary</vt:lpstr>
      <vt:lpstr>Business Problem</vt:lpstr>
      <vt:lpstr>Data Preprocessing</vt:lpstr>
      <vt:lpstr>Product Category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Sales Trends Over Time</vt:lpstr>
      <vt:lpstr>PowerPoint Presentation</vt:lpstr>
      <vt:lpstr>PowerPoint Presentation</vt:lpstr>
      <vt:lpstr>PowerPoint Presentation</vt:lpstr>
      <vt:lpstr>PowerPoint Presentation</vt:lpstr>
      <vt:lpstr>Recommendations</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Similoluwa Salako</dc:creator>
  <cp:lastModifiedBy>Similoluwa Salako</cp:lastModifiedBy>
  <cp:revision>26</cp:revision>
  <dcterms:created xsi:type="dcterms:W3CDTF">2025-06-05T13:56:19Z</dcterms:created>
  <dcterms:modified xsi:type="dcterms:W3CDTF">2025-06-11T20:18:16Z</dcterms:modified>
</cp:coreProperties>
</file>

<file path=docProps/thumbnail.jpeg>
</file>